
<file path=[Content_Types].xml><?xml version="1.0" encoding="utf-8"?>
<Types xmlns="http://schemas.openxmlformats.org/package/2006/content-types">
  <Default Extension="png" ContentType="image/png"/>
  <Default Extension="tmp" ContentType="image/png"/>
  <Default Extension="wmf" ContentType="image/x-wmf"/>
  <Default Extension="rels" ContentType="application/vnd.openxmlformats-package.relationships+xml"/>
  <Default Extension="xml" ContentType="application/xml"/>
  <Default Extension="tiff" ContentType="image/tiff"/>
  <Default Extension="mp4" ContentType="video/unknown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9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10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11.xml" ContentType="application/vnd.openxmlformats-officedocument.presentationml.notesSlide+xml"/>
  <Override PartName="/ppt/tags/tag9.xml" ContentType="application/vnd.openxmlformats-officedocument.presentationml.tags+xml"/>
  <Override PartName="/ppt/notesSlides/notesSlide12.xml" ContentType="application/vnd.openxmlformats-officedocument.presentationml.notesSlid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tags/tag13.xml" ContentType="application/vnd.openxmlformats-officedocument.presentationml.tags+xml"/>
  <Override PartName="/ppt/notesSlides/notesSlide15.xml" ContentType="application/vnd.openxmlformats-officedocument.presentationml.notesSlide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notesSlides/notesSlide16.xml" ContentType="application/vnd.openxmlformats-officedocument.presentationml.notesSlide+xml"/>
  <Override PartName="/ppt/tags/tag29.xml" ContentType="application/vnd.openxmlformats-officedocument.presentationml.tags+xml"/>
  <Override PartName="/ppt/notesSlides/notesSlide17.xml" ContentType="application/vnd.openxmlformats-officedocument.presentationml.notesSlide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notesSlides/notesSlide18.xml" ContentType="application/vnd.openxmlformats-officedocument.presentationml.notesSlide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notesSlides/notesSlide19.xml" ContentType="application/vnd.openxmlformats-officedocument.presentationml.notesSlide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notesSlides/notesSlide20.xml" ContentType="application/vnd.openxmlformats-officedocument.presentationml.notesSlide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tags/tag41.xml" ContentType="application/vnd.openxmlformats-officedocument.presentationml.tags+xml"/>
  <Override PartName="/ppt/notesSlides/notesSlide23.xml" ContentType="application/vnd.openxmlformats-officedocument.presentationml.notesSlide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notesSlides/notesSlide24.xml" ContentType="application/vnd.openxmlformats-officedocument.presentationml.notesSlide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notesSlides/notesSlide25.xml" ContentType="application/vnd.openxmlformats-officedocument.presentationml.notesSlide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82"/>
  </p:notesMasterIdLst>
  <p:sldIdLst>
    <p:sldId id="256" r:id="rId2"/>
    <p:sldId id="326" r:id="rId3"/>
    <p:sldId id="257" r:id="rId4"/>
    <p:sldId id="258" r:id="rId5"/>
    <p:sldId id="343" r:id="rId6"/>
    <p:sldId id="259" r:id="rId7"/>
    <p:sldId id="260" r:id="rId8"/>
    <p:sldId id="327" r:id="rId9"/>
    <p:sldId id="261" r:id="rId10"/>
    <p:sldId id="328" r:id="rId11"/>
    <p:sldId id="329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337" r:id="rId20"/>
    <p:sldId id="270" r:id="rId21"/>
    <p:sldId id="272" r:id="rId22"/>
    <p:sldId id="273" r:id="rId23"/>
    <p:sldId id="274" r:id="rId24"/>
    <p:sldId id="275" r:id="rId25"/>
    <p:sldId id="333" r:id="rId26"/>
    <p:sldId id="334" r:id="rId27"/>
    <p:sldId id="335" r:id="rId28"/>
    <p:sldId id="336" r:id="rId29"/>
    <p:sldId id="276" r:id="rId30"/>
    <p:sldId id="277" r:id="rId31"/>
    <p:sldId id="278" r:id="rId32"/>
    <p:sldId id="279" r:id="rId33"/>
    <p:sldId id="280" r:id="rId34"/>
    <p:sldId id="281" r:id="rId35"/>
    <p:sldId id="282" r:id="rId36"/>
    <p:sldId id="283" r:id="rId37"/>
    <p:sldId id="284" r:id="rId38"/>
    <p:sldId id="285" r:id="rId39"/>
    <p:sldId id="286" r:id="rId40"/>
    <p:sldId id="287" r:id="rId41"/>
    <p:sldId id="288" r:id="rId42"/>
    <p:sldId id="289" r:id="rId43"/>
    <p:sldId id="290" r:id="rId44"/>
    <p:sldId id="291" r:id="rId45"/>
    <p:sldId id="292" r:id="rId46"/>
    <p:sldId id="293" r:id="rId47"/>
    <p:sldId id="340" r:id="rId48"/>
    <p:sldId id="294" r:id="rId49"/>
    <p:sldId id="295" r:id="rId50"/>
    <p:sldId id="297" r:id="rId51"/>
    <p:sldId id="298" r:id="rId52"/>
    <p:sldId id="296" r:id="rId53"/>
    <p:sldId id="299" r:id="rId54"/>
    <p:sldId id="300" r:id="rId55"/>
    <p:sldId id="301" r:id="rId56"/>
    <p:sldId id="302" r:id="rId57"/>
    <p:sldId id="303" r:id="rId58"/>
    <p:sldId id="304" r:id="rId59"/>
    <p:sldId id="305" r:id="rId60"/>
    <p:sldId id="306" r:id="rId61"/>
    <p:sldId id="307" r:id="rId62"/>
    <p:sldId id="308" r:id="rId63"/>
    <p:sldId id="309" r:id="rId64"/>
    <p:sldId id="310" r:id="rId65"/>
    <p:sldId id="311" r:id="rId66"/>
    <p:sldId id="312" r:id="rId67"/>
    <p:sldId id="313" r:id="rId68"/>
    <p:sldId id="314" r:id="rId69"/>
    <p:sldId id="341" r:id="rId70"/>
    <p:sldId id="315" r:id="rId71"/>
    <p:sldId id="316" r:id="rId72"/>
    <p:sldId id="317" r:id="rId73"/>
    <p:sldId id="318" r:id="rId74"/>
    <p:sldId id="342" r:id="rId75"/>
    <p:sldId id="320" r:id="rId76"/>
    <p:sldId id="321" r:id="rId77"/>
    <p:sldId id="322" r:id="rId78"/>
    <p:sldId id="323" r:id="rId79"/>
    <p:sldId id="324" r:id="rId80"/>
    <p:sldId id="325" r:id="rId81"/>
  </p:sldIdLst>
  <p:sldSz cx="9144000" cy="6858000" type="screen4x3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80542" autoAdjust="0"/>
  </p:normalViewPr>
  <p:slideViewPr>
    <p:cSldViewPr snapToGrid="0">
      <p:cViewPr varScale="1">
        <p:scale>
          <a:sx n="63" d="100"/>
          <a:sy n="63" d="100"/>
        </p:scale>
        <p:origin x="-1620" y="-102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AF3EE1-DD47-43F8-BBDD-C4E47404AD57}" type="datetimeFigureOut">
              <a:rPr lang="es-MX" smtClean="0"/>
              <a:t>26/06/2019</a:t>
            </a:fld>
            <a:endParaRPr lang="es-MX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MX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94676F-828F-40C9-A5CC-2AB6DD74850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7533539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Robot que abre latas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94676F-828F-40C9-A5CC-2AB6DD748506}" type="slidenum">
              <a:rPr lang="es-MX" smtClean="0"/>
              <a:t>3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2612106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1. Derecha (0 + </a:t>
            </a:r>
            <a:r>
              <a:rPr lang="es-MX" sz="1200" i="1" dirty="0"/>
              <a:t>γ</a:t>
            </a:r>
            <a:r>
              <a:rPr lang="es-MX" sz="1200" i="0" dirty="0"/>
              <a:t>^2*1</a:t>
            </a:r>
            <a:r>
              <a:rPr lang="es-MX" sz="1200" i="1" dirty="0"/>
              <a:t>)</a:t>
            </a:r>
            <a:endParaRPr lang="es-MX" dirty="0"/>
          </a:p>
          <a:p>
            <a:r>
              <a:rPr lang="es-MX" dirty="0"/>
              <a:t>2. Izquierda (0 + 0</a:t>
            </a:r>
            <a:r>
              <a:rPr lang="es-MX" sz="1200" i="1" dirty="0"/>
              <a:t>γ^2</a:t>
            </a:r>
            <a:r>
              <a:rPr lang="es-MX" sz="1200" i="0" dirty="0"/>
              <a:t> + 10</a:t>
            </a:r>
            <a:r>
              <a:rPr lang="es-MX" sz="1200" i="1" dirty="0"/>
              <a:t>γ</a:t>
            </a:r>
            <a:r>
              <a:rPr lang="es-MX" sz="1200" i="0" dirty="0"/>
              <a:t>^3)</a:t>
            </a:r>
            <a:endParaRPr lang="es-MX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94676F-828F-40C9-A5CC-2AB6DD748506}" type="slidenum">
              <a:rPr lang="es-MX" smtClean="0"/>
              <a:t>19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1070644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No son estacionarias para cuando las cosas cambian a ciertas horas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94676F-828F-40C9-A5CC-2AB6DD748506}" type="slidenum">
              <a:rPr lang="es-MX" smtClean="0"/>
              <a:t>20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189148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Comenzar en un estado Q significa que ya se hizo la acción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94676F-828F-40C9-A5CC-2AB6DD748506}" type="slidenum">
              <a:rPr lang="es-MX" smtClean="0"/>
              <a:t>24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0992873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dirty="0"/>
              <a:t>Escribir</a:t>
            </a:r>
            <a:r>
              <a:rPr lang="es-ES_tradnl" baseline="0" dirty="0"/>
              <a:t> primero como se van construyendo las ecuaciones.</a:t>
            </a:r>
          </a:p>
          <a:p>
            <a:r>
              <a:rPr lang="es-ES_tradnl" baseline="0" dirty="0"/>
              <a:t>En Q empiezas por mencionar R, luego V del futuro, luego mencionar que es necesario pesarlas para hacer un promedio pues no sabemos cuál va a ser elegida, al final mencionar gamma</a:t>
            </a:r>
          </a:p>
          <a:p>
            <a:endParaRPr lang="es-ES_tradnl" baseline="0" dirty="0"/>
          </a:p>
          <a:p>
            <a:r>
              <a:rPr lang="es-ES_tradnl" baseline="0" dirty="0"/>
              <a:t>A esta ecuación se le llama “Ecuación de </a:t>
            </a:r>
            <a:r>
              <a:rPr lang="es-ES_tradnl" baseline="0" dirty="0" err="1"/>
              <a:t>Bellman</a:t>
            </a:r>
            <a:r>
              <a:rPr lang="es-ES_tradnl" baseline="0" dirty="0"/>
              <a:t>”</a:t>
            </a:r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7DD210-3608-AE44-B4BA-B849DF75AD8F}" type="slidenum">
              <a:rPr lang="es-ES_tradnl" smtClean="0"/>
              <a:t>31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2031223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dirty="0"/>
              <a:t>Mencionar</a:t>
            </a:r>
            <a:r>
              <a:rPr lang="es-ES_tradnl" baseline="0" dirty="0"/>
              <a:t> que estamos desperdiciando mucho tiempo con esta cosa. </a:t>
            </a:r>
            <a:r>
              <a:rPr lang="es-ES_tradnl" baseline="0" dirty="0" err="1"/>
              <a:t>Porqu</a:t>
            </a:r>
            <a:r>
              <a:rPr lang="es-ES" baseline="0" dirty="0"/>
              <a:t>é?</a:t>
            </a:r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7DD210-3608-AE44-B4BA-B849DF75AD8F}" type="slidenum">
              <a:rPr lang="es-ES_tradnl" smtClean="0"/>
              <a:t>33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6012989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dirty="0"/>
              <a:t>Mencionar que no necesitamos funciones de</a:t>
            </a:r>
            <a:r>
              <a:rPr lang="es-ES_tradnl" baseline="0" dirty="0"/>
              <a:t> </a:t>
            </a:r>
            <a:r>
              <a:rPr lang="es-ES_tradnl" baseline="0" dirty="0" err="1"/>
              <a:t>evaluacion</a:t>
            </a:r>
            <a:r>
              <a:rPr lang="es-ES_tradnl" baseline="0" dirty="0"/>
              <a:t>, porque una vez que termina el juego, termina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7DD210-3608-AE44-B4BA-B849DF75AD8F}" type="slidenum">
              <a:rPr lang="es-ES_tradnl" smtClean="0"/>
              <a:t>35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1723261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Mencionar que siempre estamos evaluando 3 posibilidades! Y eso es pista!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94676F-828F-40C9-A5CC-2AB6DD748506}" type="slidenum">
              <a:rPr lang="es-MX" smtClean="0"/>
              <a:t>46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247480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dirty="0"/>
              <a:t>Ir paso a paso describiendo</a:t>
            </a:r>
            <a:r>
              <a:rPr lang="es-ES_tradnl" baseline="0" dirty="0"/>
              <a:t> la </a:t>
            </a:r>
            <a:r>
              <a:rPr lang="es-ES_tradnl" baseline="0" dirty="0" err="1"/>
              <a:t>ecuaci</a:t>
            </a:r>
            <a:r>
              <a:rPr lang="es-ES" baseline="0" dirty="0" err="1"/>
              <a:t>ón</a:t>
            </a:r>
            <a:endParaRPr lang="es-ES" baseline="0" dirty="0"/>
          </a:p>
          <a:p>
            <a:r>
              <a:rPr lang="es-ES" baseline="0" dirty="0"/>
              <a:t>S: Estado (V_k+1, </a:t>
            </a:r>
            <a:r>
              <a:rPr lang="es-ES" baseline="0" dirty="0" err="1"/>
              <a:t>V_k</a:t>
            </a:r>
            <a:r>
              <a:rPr lang="es-ES" baseline="0" dirty="0"/>
              <a:t>, V_k-1, </a:t>
            </a:r>
            <a:r>
              <a:rPr lang="es-ES" baseline="0" dirty="0" err="1"/>
              <a:t>etc</a:t>
            </a:r>
            <a:r>
              <a:rPr lang="es-ES" baseline="0" dirty="0"/>
              <a:t>)</a:t>
            </a:r>
          </a:p>
          <a:p>
            <a:r>
              <a:rPr lang="es-ES" baseline="0" dirty="0"/>
              <a:t>A: Acciones disponibles.</a:t>
            </a:r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7DD210-3608-AE44-B4BA-B849DF75AD8F}" type="slidenum">
              <a:rPr lang="es-ES_tradnl" smtClean="0"/>
              <a:t>48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6662118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dirty="0"/>
              <a:t>Este ejemplo es tanto para ver como</a:t>
            </a:r>
            <a:r>
              <a:rPr lang="es-ES_tradnl" baseline="0" dirty="0"/>
              <a:t> la </a:t>
            </a:r>
            <a:r>
              <a:rPr lang="es-ES_tradnl" baseline="0" dirty="0" err="1"/>
              <a:t>politica</a:t>
            </a:r>
            <a:r>
              <a:rPr lang="es-ES_tradnl" baseline="0" dirty="0"/>
              <a:t> converge antes que los valores, y ver como funciona esto</a:t>
            </a:r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7DD210-3608-AE44-B4BA-B849DF75AD8F}" type="slidenum">
              <a:rPr lang="es-ES_tradnl" smtClean="0"/>
              <a:t>49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4755177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dirty="0"/>
              <a:t>Especifican que es realmente ser </a:t>
            </a:r>
            <a:r>
              <a:rPr lang="es-ES" dirty="0"/>
              <a:t>óptimo.</a:t>
            </a:r>
          </a:p>
          <a:p>
            <a:r>
              <a:rPr lang="es-ES" dirty="0"/>
              <a:t>Primero maximizo entre las acciones, que</a:t>
            </a:r>
            <a:r>
              <a:rPr lang="es-ES" baseline="0" dirty="0"/>
              <a:t> acciones? Pues los estados Q</a:t>
            </a:r>
          </a:p>
          <a:p>
            <a:r>
              <a:rPr lang="es-ES" baseline="0" dirty="0"/>
              <a:t>Especifico los estados Q</a:t>
            </a:r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7DD210-3608-AE44-B4BA-B849DF75AD8F}" type="slidenum">
              <a:rPr lang="es-ES_tradnl" smtClean="0"/>
              <a:t>50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3938420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T(s, a, a’) -&gt; Función de transición o modelo o dinámica. Es P(s’ | s, a)</a:t>
            </a:r>
          </a:p>
          <a:p>
            <a:endParaRPr lang="es-MX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94676F-828F-40C9-A5CC-2AB6DD748506}" type="slidenum">
              <a:rPr lang="es-MX" smtClean="0"/>
              <a:t>7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75861781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7DD210-3608-AE44-B4BA-B849DF75AD8F}" type="slidenum">
              <a:rPr lang="es-ES_tradnl" smtClean="0"/>
              <a:t>51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01749768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La diferencia entre </a:t>
            </a:r>
            <a:r>
              <a:rPr lang="es-MX" dirty="0" err="1"/>
              <a:t>V_k</a:t>
            </a:r>
            <a:r>
              <a:rPr lang="es-MX" dirty="0"/>
              <a:t> y V_k+1 se encoge exponencialmente rápido, entonces conforme k crece, converge.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94676F-828F-40C9-A5CC-2AB6DD748506}" type="slidenum">
              <a:rPr lang="es-MX" smtClean="0"/>
              <a:t>52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064788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dirty="0"/>
              <a:t>Mencionar </a:t>
            </a:r>
            <a:r>
              <a:rPr lang="es-ES_tradnl" dirty="0" err="1"/>
              <a:t>evaluaci</a:t>
            </a:r>
            <a:r>
              <a:rPr lang="es-ES" dirty="0" err="1"/>
              <a:t>ón</a:t>
            </a:r>
            <a:r>
              <a:rPr lang="es-ES" dirty="0"/>
              <a:t> de políticas</a:t>
            </a:r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7DD210-3608-AE44-B4BA-B849DF75AD8F}" type="slidenum">
              <a:rPr lang="es-ES_tradnl" smtClean="0"/>
              <a:t>53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09399122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dirty="0"/>
              <a:t>Cuando ves una </a:t>
            </a:r>
            <a:r>
              <a:rPr lang="es-ES_tradnl" dirty="0" err="1"/>
              <a:t>politica</a:t>
            </a:r>
            <a:r>
              <a:rPr lang="es-ES_tradnl" baseline="0" dirty="0"/>
              <a:t> no sabes si es buena</a:t>
            </a:r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7DD210-3608-AE44-B4BA-B849DF75AD8F}" type="slidenum">
              <a:rPr lang="es-ES_tradnl" smtClean="0"/>
              <a:t>56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78336250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dirty="0"/>
              <a:t>Empezamos con los valores</a:t>
            </a:r>
          </a:p>
          <a:p>
            <a:r>
              <a:rPr lang="es-ES_tradnl" dirty="0"/>
              <a:t>Tenemos que saber que hacer</a:t>
            </a:r>
          </a:p>
          <a:p>
            <a:r>
              <a:rPr lang="es-ES_tradnl" dirty="0" err="1"/>
              <a:t>Argmax</a:t>
            </a:r>
            <a:r>
              <a:rPr lang="es-ES_tradnl" dirty="0"/>
              <a:t> significa que en lugar de querer el</a:t>
            </a:r>
            <a:r>
              <a:rPr lang="es-ES_tradnl" baseline="0" dirty="0"/>
              <a:t> </a:t>
            </a:r>
            <a:r>
              <a:rPr lang="es-ES_tradnl" baseline="0" dirty="0" err="1"/>
              <a:t>maximo</a:t>
            </a:r>
            <a:r>
              <a:rPr lang="es-ES_tradnl" baseline="0" dirty="0"/>
              <a:t>, quiero el valor de a que produce ese valor </a:t>
            </a:r>
            <a:r>
              <a:rPr lang="es-ES_tradnl" baseline="0" dirty="0" err="1"/>
              <a:t>maximo</a:t>
            </a:r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7DD210-3608-AE44-B4BA-B849DF75AD8F}" type="slidenum">
              <a:rPr lang="es-ES_tradnl" smtClean="0"/>
              <a:t>60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23861518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Converge muy rápido en casos donde se tiene un numero grande de acciones, pero la acción </a:t>
            </a:r>
            <a:r>
              <a:rPr lang="es-MX" dirty="0" err="1"/>
              <a:t>maximizadora</a:t>
            </a:r>
            <a:r>
              <a:rPr lang="es-MX" dirty="0"/>
              <a:t> no cambia mucho durante rondas de iteración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94676F-828F-40C9-A5CC-2AB6DD748506}" type="slidenum">
              <a:rPr lang="es-MX" smtClean="0"/>
              <a:t>70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10152380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Extraer valores que van contra mi política.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94676F-828F-40C9-A5CC-2AB6DD748506}" type="slidenum">
              <a:rPr lang="es-MX" smtClean="0"/>
              <a:t>71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11386469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0.75 * 100 * 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94676F-828F-40C9-A5CC-2AB6DD748506}" type="slidenum">
              <a:rPr lang="es-MX" smtClean="0"/>
              <a:t>76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9165412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err="1"/>
              <a:t>Expectimax</a:t>
            </a:r>
            <a:r>
              <a:rPr lang="es-MX" dirty="0"/>
              <a:t> no computa políticas completas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94676F-828F-40C9-A5CC-2AB6DD748506}" type="slidenum">
              <a:rPr lang="es-MX" smtClean="0"/>
              <a:t>10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5230316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El agente ‘sufre’ cada momento de su vida.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94676F-828F-40C9-A5CC-2AB6DD748506}" type="slidenum">
              <a:rPr lang="es-MX" smtClean="0"/>
              <a:t>11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858920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Mundo de cuadrícula. Mismo mundo, lo que varía son las recompensas R(S)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94676F-828F-40C9-A5CC-2AB6DD748506}" type="slidenum">
              <a:rPr lang="es-MX" smtClean="0"/>
              <a:t>12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6775012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Diagrama muestra:</a:t>
            </a:r>
          </a:p>
          <a:p>
            <a:r>
              <a:rPr lang="es-MX" dirty="0"/>
              <a:t> - Función de transición</a:t>
            </a:r>
          </a:p>
          <a:p>
            <a:r>
              <a:rPr lang="es-MX" dirty="0"/>
              <a:t> - Estados</a:t>
            </a:r>
          </a:p>
          <a:p>
            <a:r>
              <a:rPr lang="es-MX" dirty="0"/>
              <a:t> - Acciones</a:t>
            </a:r>
          </a:p>
          <a:p>
            <a:r>
              <a:rPr lang="es-MX" dirty="0"/>
              <a:t> - Recompensas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94676F-828F-40C9-A5CC-2AB6DD748506}" type="slidenum">
              <a:rPr lang="es-MX" smtClean="0"/>
              <a:t>13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9959852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err="1"/>
              <a:t>Expectimax</a:t>
            </a:r>
            <a:r>
              <a:rPr lang="es-MX" dirty="0"/>
              <a:t> haría mucho trabajo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94676F-828F-40C9-A5CC-2AB6DD748506}" type="slidenum">
              <a:rPr lang="es-MX" smtClean="0"/>
              <a:t>14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9687428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Estado q - &gt; tupla (s, a) donde se ha decidido qué acción tomar, pero no se ha realizado dicha acción.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94676F-828F-40C9-A5CC-2AB6DD748506}" type="slidenum">
              <a:rPr lang="es-MX" smtClean="0"/>
              <a:t>15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067208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Suma de recompensas</a:t>
            </a:r>
          </a:p>
          <a:p>
            <a:r>
              <a:rPr lang="es-MX" dirty="0"/>
              <a:t>Preferir recompensas ahora</a:t>
            </a:r>
          </a:p>
          <a:p>
            <a:r>
              <a:rPr lang="es-MX" dirty="0"/>
              <a:t>Sol: Valores recompensas decaen exponencialmente</a:t>
            </a:r>
          </a:p>
          <a:p>
            <a:r>
              <a:rPr lang="es-MX" dirty="0"/>
              <a:t>Gamma: Descuento o taza de desgaste</a:t>
            </a:r>
          </a:p>
          <a:p>
            <a:endParaRPr lang="es-MX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94676F-828F-40C9-A5CC-2AB6DD748506}" type="slidenum">
              <a:rPr lang="es-MX" smtClean="0"/>
              <a:t>17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3233199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152357" y="1463039"/>
            <a:ext cx="5275385" cy="1589651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>
              <a:defRPr sz="8625">
                <a:solidFill>
                  <a:schemeClr val="bg1"/>
                </a:solidFill>
                <a:latin typeface="Bauhaus 93" panose="04030905020B02020C02" pitchFamily="82" charset="0"/>
              </a:defRPr>
            </a:lvl1pPr>
          </a:lstStyle>
          <a:p>
            <a:r>
              <a:rPr lang="es-ES" dirty="0" err="1"/>
              <a:t>Proteco</a:t>
            </a:r>
            <a:endParaRPr lang="es-MX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2278967" y="3193366"/>
            <a:ext cx="4684542" cy="142083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2400" baseline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s-ES" dirty="0"/>
              <a:t>Presentación de cursos </a:t>
            </a:r>
            <a:r>
              <a:rPr lang="es-ES" dirty="0" err="1"/>
              <a:t>intersemestrales</a:t>
            </a:r>
            <a:r>
              <a:rPr lang="es-ES" dirty="0"/>
              <a:t>.</a:t>
            </a:r>
            <a:endParaRPr lang="es-MX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1430508" y="5991226"/>
            <a:ext cx="2948061" cy="365125"/>
          </a:xfrm>
        </p:spPr>
        <p:txBody>
          <a:bodyPr/>
          <a:lstStyle>
            <a:lvl1pPr>
              <a:defRPr sz="1500" b="1">
                <a:latin typeface="Century Gothic" panose="020B0502020202020204" pitchFamily="34" charset="0"/>
              </a:defRPr>
            </a:lvl1pPr>
          </a:lstStyle>
          <a:p>
            <a:pPr algn="ctr"/>
            <a:r>
              <a:rPr lang="es-MX" dirty="0"/>
              <a:t>10 de Noviembre de 2016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bg>
      <p:bgPr>
        <a:blipFill dpi="0" rotWithShape="1">
          <a:blip r:embed="rId2"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458329" y="211015"/>
            <a:ext cx="6246056" cy="92846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300">
                <a:solidFill>
                  <a:schemeClr val="accent4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MX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45920" y="1786597"/>
            <a:ext cx="6773593" cy="444539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102870" y="211015"/>
            <a:ext cx="2186647" cy="365125"/>
          </a:xfrm>
        </p:spPr>
        <p:txBody>
          <a:bodyPr/>
          <a:lstStyle/>
          <a:p>
            <a:r>
              <a:rPr lang="es-MX" dirty="0"/>
              <a:t>Cursos Intersemestrales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bg>
      <p:bgPr>
        <a:blipFill dpi="0" rotWithShape="1">
          <a:blip r:embed="rId2"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45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B0C54-FA73-46AB-9853-4BF0108293D9}" type="datetimeFigureOut">
              <a:rPr lang="es-MX" smtClean="0"/>
              <a:t>26/06/2019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A50DA-C6A6-4037-B99E-BF22814286E2}" type="slidenum">
              <a:rPr lang="es-MX" smtClean="0"/>
              <a:t>‹Nº›</a:t>
            </a:fld>
            <a:endParaRPr lang="es-MX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bg>
      <p:bgPr>
        <a:blipFill dpi="0" rotWithShape="1">
          <a:blip r:embed="rId2"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31256" y="1324610"/>
            <a:ext cx="5317588" cy="1671808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B0C54-FA73-46AB-9853-4BF0108293D9}" type="datetimeFigureOut">
              <a:rPr lang="es-MX" smtClean="0"/>
              <a:t>26/06/2019</a:t>
            </a:fld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A50DA-C6A6-4037-B99E-BF22814286E2}" type="slidenum">
              <a:rPr lang="es-MX" smtClean="0"/>
              <a:t>‹Nº›</a:t>
            </a:fld>
            <a:endParaRPr lang="es-MX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bg>
      <p:bgPr>
        <a:blipFill dpi="0" rotWithShape="1">
          <a:blip r:embed="rId2"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B0C54-FA73-46AB-9853-4BF0108293D9}" type="datetimeFigureOut">
              <a:rPr lang="es-MX" smtClean="0"/>
              <a:t>26/06/2019</a:t>
            </a:fld>
            <a:endParaRPr lang="es-MX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A50DA-C6A6-4037-B99E-BF22814286E2}" type="slidenum">
              <a:rPr lang="es-MX" smtClean="0"/>
              <a:t>‹Nº›</a:t>
            </a:fld>
            <a:endParaRPr lang="es-MX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EB0C54-FA73-46AB-9853-4BF0108293D9}" type="datetimeFigureOut">
              <a:rPr lang="es-MX" smtClean="0"/>
              <a:t>26/06/2019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0A50DA-C6A6-4037-B99E-BF22814286E2}" type="slidenum">
              <a:rPr lang="es-MX" smtClean="0"/>
              <a:t>‹Nº›</a:t>
            </a:fld>
            <a:endParaRPr lang="es-MX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wmf"/><Relationship Id="rId5" Type="http://schemas.openxmlformats.org/officeDocument/2006/relationships/image" Target="../media/image15.wmf"/><Relationship Id="rId4" Type="http://schemas.openxmlformats.org/officeDocument/2006/relationships/image" Target="../media/image14.w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tags" Target="../tags/tag3.xml"/><Relationship Id="rId7" Type="http://schemas.openxmlformats.org/officeDocument/2006/relationships/image" Target="../media/image26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28.png"/><Relationship Id="rId5" Type="http://schemas.openxmlformats.org/officeDocument/2006/relationships/notesSlide" Target="../notesSlides/notesSlide9.xml"/><Relationship Id="rId10" Type="http://schemas.openxmlformats.org/officeDocument/2006/relationships/image" Target="../media/image31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tags" Target="../tags/tag6.xml"/><Relationship Id="rId7" Type="http://schemas.openxmlformats.org/officeDocument/2006/relationships/image" Target="../media/image31.png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notesSlide" Target="../notesSlides/notesSlide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tmp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tags" Target="../tags/tag12.xml"/><Relationship Id="rId7" Type="http://schemas.openxmlformats.org/officeDocument/2006/relationships/image" Target="../media/image47.png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6" Type="http://schemas.openxmlformats.org/officeDocument/2006/relationships/image" Target="../media/image46.png"/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5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notesSlide" Target="../notesSlides/notesSlide15.xml"/><Relationship Id="rId7" Type="http://schemas.openxmlformats.org/officeDocument/2006/relationships/image" Target="../media/image5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tags" Target="../tags/tag21.xml"/><Relationship Id="rId13" Type="http://schemas.openxmlformats.org/officeDocument/2006/relationships/tags" Target="../tags/tag26.xml"/><Relationship Id="rId18" Type="http://schemas.openxmlformats.org/officeDocument/2006/relationships/image" Target="../media/image52.png"/><Relationship Id="rId26" Type="http://schemas.openxmlformats.org/officeDocument/2006/relationships/image" Target="../media/image74.png"/><Relationship Id="rId3" Type="http://schemas.openxmlformats.org/officeDocument/2006/relationships/tags" Target="../tags/tag16.xml"/><Relationship Id="rId21" Type="http://schemas.openxmlformats.org/officeDocument/2006/relationships/image" Target="../media/image51.png"/><Relationship Id="rId7" Type="http://schemas.openxmlformats.org/officeDocument/2006/relationships/tags" Target="../tags/tag20.xml"/><Relationship Id="rId12" Type="http://schemas.openxmlformats.org/officeDocument/2006/relationships/tags" Target="../tags/tag25.xml"/><Relationship Id="rId17" Type="http://schemas.openxmlformats.org/officeDocument/2006/relationships/notesSlide" Target="../notesSlides/notesSlide16.xml"/><Relationship Id="rId25" Type="http://schemas.openxmlformats.org/officeDocument/2006/relationships/image" Target="../media/image73.png"/><Relationship Id="rId2" Type="http://schemas.openxmlformats.org/officeDocument/2006/relationships/tags" Target="../tags/tag15.xml"/><Relationship Id="rId16" Type="http://schemas.openxmlformats.org/officeDocument/2006/relationships/slideLayout" Target="../slideLayouts/slideLayout2.xml"/><Relationship Id="rId20" Type="http://schemas.openxmlformats.org/officeDocument/2006/relationships/image" Target="../media/image50.png"/><Relationship Id="rId29" Type="http://schemas.openxmlformats.org/officeDocument/2006/relationships/image" Target="../media/image76.png"/><Relationship Id="rId1" Type="http://schemas.openxmlformats.org/officeDocument/2006/relationships/tags" Target="../tags/tag14.xml"/><Relationship Id="rId6" Type="http://schemas.openxmlformats.org/officeDocument/2006/relationships/tags" Target="../tags/tag19.xml"/><Relationship Id="rId11" Type="http://schemas.openxmlformats.org/officeDocument/2006/relationships/tags" Target="../tags/tag24.xml"/><Relationship Id="rId24" Type="http://schemas.openxmlformats.org/officeDocument/2006/relationships/image" Target="../media/image59.png"/><Relationship Id="rId5" Type="http://schemas.openxmlformats.org/officeDocument/2006/relationships/tags" Target="../tags/tag18.xml"/><Relationship Id="rId15" Type="http://schemas.openxmlformats.org/officeDocument/2006/relationships/tags" Target="../tags/tag28.xml"/><Relationship Id="rId23" Type="http://schemas.openxmlformats.org/officeDocument/2006/relationships/image" Target="../media/image72.png"/><Relationship Id="rId28" Type="http://schemas.openxmlformats.org/officeDocument/2006/relationships/image" Target="../media/image75.png"/><Relationship Id="rId10" Type="http://schemas.openxmlformats.org/officeDocument/2006/relationships/tags" Target="../tags/tag23.xml"/><Relationship Id="rId19" Type="http://schemas.openxmlformats.org/officeDocument/2006/relationships/image" Target="../media/image49.png"/><Relationship Id="rId4" Type="http://schemas.openxmlformats.org/officeDocument/2006/relationships/tags" Target="../tags/tag17.xml"/><Relationship Id="rId9" Type="http://schemas.openxmlformats.org/officeDocument/2006/relationships/tags" Target="../tags/tag22.xml"/><Relationship Id="rId14" Type="http://schemas.openxmlformats.org/officeDocument/2006/relationships/tags" Target="../tags/tag27.xml"/><Relationship Id="rId22" Type="http://schemas.openxmlformats.org/officeDocument/2006/relationships/image" Target="../media/image71.png"/><Relationship Id="rId27" Type="http://schemas.openxmlformats.org/officeDocument/2006/relationships/image" Target="../media/image60.png"/><Relationship Id="rId30" Type="http://schemas.openxmlformats.org/officeDocument/2006/relationships/image" Target="../media/image77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9.xml"/><Relationship Id="rId5" Type="http://schemas.openxmlformats.org/officeDocument/2006/relationships/image" Target="../media/image79.png"/><Relationship Id="rId4" Type="http://schemas.openxmlformats.org/officeDocument/2006/relationships/image" Target="../media/image91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13" Type="http://schemas.openxmlformats.org/officeDocument/2006/relationships/image" Target="../media/image86.png"/><Relationship Id="rId3" Type="http://schemas.openxmlformats.org/officeDocument/2006/relationships/tags" Target="../tags/tag32.xml"/><Relationship Id="rId7" Type="http://schemas.openxmlformats.org/officeDocument/2006/relationships/image" Target="../media/image80.png"/><Relationship Id="rId12" Type="http://schemas.openxmlformats.org/officeDocument/2006/relationships/image" Target="../media/image85.png"/><Relationship Id="rId2" Type="http://schemas.openxmlformats.org/officeDocument/2006/relationships/tags" Target="../tags/tag31.xml"/><Relationship Id="rId1" Type="http://schemas.openxmlformats.org/officeDocument/2006/relationships/tags" Target="../tags/tag30.xml"/><Relationship Id="rId6" Type="http://schemas.openxmlformats.org/officeDocument/2006/relationships/notesSlide" Target="../notesSlides/notesSlide18.xml"/><Relationship Id="rId11" Type="http://schemas.openxmlformats.org/officeDocument/2006/relationships/image" Target="../media/image84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83.png"/><Relationship Id="rId4" Type="http://schemas.openxmlformats.org/officeDocument/2006/relationships/tags" Target="../tags/tag33.xml"/><Relationship Id="rId9" Type="http://schemas.openxmlformats.org/officeDocument/2006/relationships/image" Target="../media/image82.png"/><Relationship Id="rId14" Type="http://schemas.openxmlformats.org/officeDocument/2006/relationships/image" Target="../media/image8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tags" Target="../tags/tag36.xml"/><Relationship Id="rId7" Type="http://schemas.openxmlformats.org/officeDocument/2006/relationships/image" Target="../media/image89.png"/><Relationship Id="rId2" Type="http://schemas.openxmlformats.org/officeDocument/2006/relationships/tags" Target="../tags/tag35.xml"/><Relationship Id="rId1" Type="http://schemas.openxmlformats.org/officeDocument/2006/relationships/tags" Target="../tags/tag34.xml"/><Relationship Id="rId6" Type="http://schemas.openxmlformats.org/officeDocument/2006/relationships/image" Target="../media/image88.png"/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6" Type="http://schemas.openxmlformats.org/officeDocument/2006/relationships/image" Target="../media/image89.png"/><Relationship Id="rId5" Type="http://schemas.openxmlformats.org/officeDocument/2006/relationships/image" Target="../media/image79.png"/><Relationship Id="rId4" Type="http://schemas.openxmlformats.org/officeDocument/2006/relationships/notesSlide" Target="../notesSlides/notesSlide20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0.xml"/><Relationship Id="rId1" Type="http://schemas.openxmlformats.org/officeDocument/2006/relationships/tags" Target="../tags/tag39.xml"/><Relationship Id="rId6" Type="http://schemas.openxmlformats.org/officeDocument/2006/relationships/image" Target="../media/image92.png"/><Relationship Id="rId5" Type="http://schemas.openxmlformats.org/officeDocument/2006/relationships/image" Target="../media/image90.png"/><Relationship Id="rId4" Type="http://schemas.openxmlformats.org/officeDocument/2006/relationships/notesSlide" Target="../notesSlides/notesSlide2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3.xml"/><Relationship Id="rId1" Type="http://schemas.openxmlformats.org/officeDocument/2006/relationships/tags" Target="../tags/tag42.xml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04.png"/><Relationship Id="rId2" Type="http://schemas.openxmlformats.org/officeDocument/2006/relationships/tags" Target="../tags/tag45.xml"/><Relationship Id="rId1" Type="http://schemas.openxmlformats.org/officeDocument/2006/relationships/tags" Target="../tags/tag44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notesSlide" Target="../notesSlides/notesSlide2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7.xml"/><Relationship Id="rId1" Type="http://schemas.openxmlformats.org/officeDocument/2006/relationships/tags" Target="../tags/tag46.xml"/><Relationship Id="rId6" Type="http://schemas.openxmlformats.org/officeDocument/2006/relationships/image" Target="../media/image102.png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8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50.xml"/><Relationship Id="rId1" Type="http://schemas.openxmlformats.org/officeDocument/2006/relationships/tags" Target="../tags/tag49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notesSlide" Target="../notesSlides/notesSlide26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6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9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1162438" y="1781351"/>
            <a:ext cx="7056276" cy="1102519"/>
          </a:xfrm>
        </p:spPr>
        <p:txBody>
          <a:bodyPr/>
          <a:lstStyle/>
          <a:p>
            <a:r>
              <a:rPr lang="es-MX" sz="4050" dirty="0">
                <a:solidFill>
                  <a:srgbClr val="C0E399"/>
                </a:solidFill>
              </a:rPr>
              <a:t>Procesos de decision de Markov</a:t>
            </a: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2427514" y="3604189"/>
            <a:ext cx="4800600" cy="810090"/>
          </a:xfrm>
        </p:spPr>
        <p:txBody>
          <a:bodyPr/>
          <a:lstStyle/>
          <a:p>
            <a:r>
              <a:rPr lang="es-MX" dirty="0"/>
              <a:t>Inteligencia artificial II</a:t>
            </a:r>
          </a:p>
        </p:txBody>
      </p:sp>
      <p:sp>
        <p:nvSpPr>
          <p:cNvPr id="4" name="2 Subtítulo"/>
          <p:cNvSpPr txBox="1">
            <a:spLocks/>
          </p:cNvSpPr>
          <p:nvPr/>
        </p:nvSpPr>
        <p:spPr>
          <a:xfrm>
            <a:off x="3209471" y="5134598"/>
            <a:ext cx="4800600" cy="810090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0" indent="0" algn="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 baseline="0">
                <a:solidFill>
                  <a:schemeClr val="tx1">
                    <a:tint val="75000"/>
                  </a:schemeClr>
                </a:solidFill>
                <a:latin typeface="Berlin Sans FB Demi" panose="020E0802020502020306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sz="1800" dirty="0">
                <a:solidFill>
                  <a:schemeClr val="bg1">
                    <a:lumMod val="75000"/>
                  </a:schemeClr>
                </a:solidFill>
                <a:latin typeface="Century Gothic" panose="020B0502020202020204" pitchFamily="34" charset="0"/>
              </a:rPr>
              <a:t>IA 2019-1</a:t>
            </a:r>
          </a:p>
        </p:txBody>
      </p:sp>
    </p:spTree>
    <p:extLst>
      <p:ext uri="{BB962C8B-B14F-4D97-AF65-F5344CB8AC3E}">
        <p14:creationId xmlns:p14="http://schemas.microsoft.com/office/powerpoint/2010/main" val="1783269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07D26CF-C53E-41BE-8217-B6FB85CE7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Políticas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="" xmlns:a16="http://schemas.microsoft.com/office/drawing/2014/main" id="{ECDE4990-6054-4BF2-BF2E-9E7123EA7C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31571" y="3309599"/>
            <a:ext cx="5410200" cy="3162994"/>
          </a:xfrm>
          <a:prstGeom prst="rect">
            <a:avLst/>
          </a:prstGeom>
          <a:noFill/>
        </p:spPr>
      </p:pic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EE5BD0D0-AE0D-461E-AC73-C5AB648D608D}"/>
              </a:ext>
            </a:extLst>
          </p:cNvPr>
          <p:cNvSpPr/>
          <p:nvPr/>
        </p:nvSpPr>
        <p:spPr>
          <a:xfrm>
            <a:off x="1284514" y="1670689"/>
            <a:ext cx="7010400" cy="16389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2250" dirty="0"/>
              <a:t>Para </a:t>
            </a:r>
            <a:r>
              <a:rPr lang="es-MX" sz="2250" dirty="0" err="1"/>
              <a:t>MDP’s</a:t>
            </a:r>
            <a:r>
              <a:rPr lang="es-MX" sz="2250" dirty="0"/>
              <a:t>, necesitamos una política optima </a:t>
            </a:r>
            <a:r>
              <a:rPr lang="en-US" sz="2250" dirty="0">
                <a:solidFill>
                  <a:srgbClr val="CC0000"/>
                </a:solidFill>
                <a:ea typeface="ＭＳ Ｐゴシック" pitchFamily="34" charset="-128"/>
                <a:sym typeface="Symbol" pitchFamily="18" charset="2"/>
              </a:rPr>
              <a:t>*: S → A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MX" sz="1950" dirty="0">
                <a:ea typeface="ＭＳ Ｐゴシック" pitchFamily="34" charset="-128"/>
                <a:sym typeface="Symbol" pitchFamily="18" charset="2"/>
              </a:rPr>
              <a:t>Una política  da una acción por cada estado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MX" sz="1950" dirty="0">
                <a:ea typeface="ＭＳ Ｐゴシック" pitchFamily="34" charset="-128"/>
                <a:sym typeface="Symbol" pitchFamily="18" charset="2"/>
              </a:rPr>
              <a:t>Una política optima es una que maximiza la utilidad esperada si se sigue.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MX" sz="1950" dirty="0">
                <a:ea typeface="ＭＳ Ｐゴシック" pitchFamily="34" charset="-128"/>
                <a:sym typeface="Symbol" pitchFamily="18" charset="2"/>
              </a:rPr>
              <a:t>Una política </a:t>
            </a:r>
            <a:r>
              <a:rPr lang="es-MX" sz="1950" dirty="0" err="1">
                <a:ea typeface="ＭＳ Ｐゴシック" pitchFamily="34" charset="-128"/>
                <a:sym typeface="Symbol" pitchFamily="18" charset="2"/>
              </a:rPr>
              <a:t>expl</a:t>
            </a:r>
            <a:r>
              <a:rPr lang="es-ES" sz="1950" dirty="0">
                <a:ea typeface="ＭＳ Ｐゴシック" pitchFamily="34" charset="-128"/>
                <a:sym typeface="Symbol" pitchFamily="18" charset="2"/>
              </a:rPr>
              <a:t>í</a:t>
            </a:r>
            <a:r>
              <a:rPr lang="es-MX" sz="1950" dirty="0">
                <a:ea typeface="ＭＳ Ｐゴシック" pitchFamily="34" charset="-128"/>
                <a:sym typeface="Symbol" pitchFamily="18" charset="2"/>
              </a:rPr>
              <a:t>cita define un </a:t>
            </a:r>
            <a:r>
              <a:rPr lang="es-MX" sz="1950">
                <a:ea typeface="ＭＳ Ｐゴシック" pitchFamily="34" charset="-128"/>
                <a:sym typeface="Symbol" pitchFamily="18" charset="2"/>
              </a:rPr>
              <a:t>agente reflexivo</a:t>
            </a:r>
            <a:endParaRPr lang="es-MX" sz="1950" dirty="0">
              <a:ea typeface="ＭＳ Ｐゴシック" pitchFamily="34" charset="-128"/>
              <a:sym typeface="Symbol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876570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57B1B75-2390-4E5C-B169-7E6C4CBED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Ejemplo de Políticas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26C1A405-591C-4784-9007-1446E475EA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9260" y="1690687"/>
            <a:ext cx="5414282" cy="4079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452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Políticas Optimas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lvl="1" indent="0">
              <a:buNone/>
            </a:pPr>
            <a:endParaRPr lang="es-MX" dirty="0">
              <a:solidFill>
                <a:schemeClr val="tx1"/>
              </a:solidFill>
              <a:ea typeface="ＭＳ Ｐゴシック" pitchFamily="34" charset="-128"/>
              <a:sym typeface="Symbol" pitchFamily="18" charset="2"/>
            </a:endParaRPr>
          </a:p>
          <a:p>
            <a:pPr lvl="1"/>
            <a:endParaRPr lang="en-US" dirty="0">
              <a:solidFill>
                <a:schemeClr val="tx1"/>
              </a:solidFill>
              <a:ea typeface="ＭＳ Ｐゴシック" pitchFamily="34" charset="-128"/>
              <a:sym typeface="Symbol" pitchFamily="18" charset="2"/>
            </a:endParaRPr>
          </a:p>
          <a:p>
            <a:pPr lvl="1"/>
            <a:endParaRPr lang="es-MX" dirty="0">
              <a:solidFill>
                <a:schemeClr val="tx1"/>
              </a:solidFill>
            </a:endParaRPr>
          </a:p>
          <a:p>
            <a:endParaRPr lang="es-MX" dirty="0">
              <a:solidFill>
                <a:schemeClr val="tx1"/>
              </a:solidFill>
            </a:endParaRPr>
          </a:p>
        </p:txBody>
      </p:sp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86638" y="1684642"/>
            <a:ext cx="2096691" cy="15823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 Box 11"/>
          <p:cNvSpPr txBox="1">
            <a:spLocks noChangeArrowheads="1"/>
          </p:cNvSpPr>
          <p:nvPr/>
        </p:nvSpPr>
        <p:spPr bwMode="auto">
          <a:xfrm>
            <a:off x="2443535" y="3276233"/>
            <a:ext cx="1085850" cy="300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350" dirty="0">
                <a:latin typeface="Calibri"/>
                <a:cs typeface="Calibri"/>
              </a:rPr>
              <a:t>R(s) = -0.01</a:t>
            </a:r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4" cstate="print"/>
          <a:srcRect r="1050"/>
          <a:stretch>
            <a:fillRect/>
          </a:stretch>
        </p:blipFill>
        <p:spPr bwMode="auto">
          <a:xfrm>
            <a:off x="5922150" y="1698060"/>
            <a:ext cx="2074678" cy="15751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 Box 10"/>
          <p:cNvSpPr txBox="1">
            <a:spLocks noChangeArrowheads="1"/>
          </p:cNvSpPr>
          <p:nvPr/>
        </p:nvSpPr>
        <p:spPr bwMode="auto">
          <a:xfrm>
            <a:off x="6429832" y="3273256"/>
            <a:ext cx="1257300" cy="300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350" dirty="0">
                <a:latin typeface="Calibri"/>
                <a:cs typeface="Calibri"/>
              </a:rPr>
              <a:t>R(s) = -0.03</a:t>
            </a:r>
          </a:p>
        </p:txBody>
      </p:sp>
      <p:pic>
        <p:nvPicPr>
          <p:cNvPr id="9" name="Picture 6"/>
          <p:cNvPicPr>
            <a:picLocks noChangeAspect="1" noChangeArrowheads="1"/>
          </p:cNvPicPr>
          <p:nvPr/>
        </p:nvPicPr>
        <p:blipFill>
          <a:blip r:embed="rId5" cstate="print"/>
          <a:srcRect r="1141"/>
          <a:stretch>
            <a:fillRect/>
          </a:stretch>
        </p:blipFill>
        <p:spPr bwMode="auto">
          <a:xfrm>
            <a:off x="2035857" y="3613073"/>
            <a:ext cx="2072767" cy="1568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 Box 9"/>
          <p:cNvSpPr txBox="1">
            <a:spLocks noChangeArrowheads="1"/>
          </p:cNvSpPr>
          <p:nvPr/>
        </p:nvSpPr>
        <p:spPr bwMode="auto">
          <a:xfrm>
            <a:off x="2481039" y="5152307"/>
            <a:ext cx="1010841" cy="300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350" dirty="0">
                <a:latin typeface="Calibri"/>
                <a:cs typeface="Calibri"/>
              </a:rPr>
              <a:t>R(s) = -0.4</a:t>
            </a:r>
          </a:p>
        </p:txBody>
      </p:sp>
      <p:pic>
        <p:nvPicPr>
          <p:cNvPr id="11" name="Picture 7"/>
          <p:cNvPicPr>
            <a:picLocks noChangeAspect="1" noChangeArrowheads="1"/>
          </p:cNvPicPr>
          <p:nvPr/>
        </p:nvPicPr>
        <p:blipFill>
          <a:blip r:embed="rId6" cstate="print"/>
          <a:srcRect r="1521"/>
          <a:stretch>
            <a:fillRect/>
          </a:stretch>
        </p:blipFill>
        <p:spPr bwMode="auto">
          <a:xfrm>
            <a:off x="5949673" y="3577111"/>
            <a:ext cx="2064793" cy="15751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 Box 8"/>
          <p:cNvSpPr txBox="1">
            <a:spLocks noChangeArrowheads="1"/>
          </p:cNvSpPr>
          <p:nvPr/>
        </p:nvSpPr>
        <p:spPr bwMode="auto">
          <a:xfrm>
            <a:off x="6496294" y="5181127"/>
            <a:ext cx="971550" cy="300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350" dirty="0">
                <a:latin typeface="Calibri"/>
                <a:cs typeface="Calibri"/>
              </a:rPr>
              <a:t>R(s) = -2.0</a:t>
            </a:r>
          </a:p>
        </p:txBody>
      </p:sp>
    </p:spTree>
    <p:extLst>
      <p:ext uri="{BB962C8B-B14F-4D97-AF65-F5344CB8AC3E}">
        <p14:creationId xmlns:p14="http://schemas.microsoft.com/office/powerpoint/2010/main" val="2120863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Ejemplo: Carreras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1146330" y="1409294"/>
            <a:ext cx="4967045" cy="929754"/>
          </a:xfrm>
        </p:spPr>
        <p:txBody>
          <a:bodyPr>
            <a:noAutofit/>
          </a:bodyPr>
          <a:lstStyle/>
          <a:p>
            <a:r>
              <a:rPr lang="es-ES_tradnl" sz="1600" dirty="0">
                <a:solidFill>
                  <a:schemeClr val="tx1"/>
                </a:solidFill>
                <a:latin typeface="+mj-lt"/>
              </a:rPr>
              <a:t>Un carro robot necesita viajar lejos, a prisa </a:t>
            </a:r>
          </a:p>
          <a:p>
            <a:r>
              <a:rPr lang="es-ES_tradnl" sz="1600" dirty="0">
                <a:solidFill>
                  <a:schemeClr val="tx1"/>
                </a:solidFill>
                <a:latin typeface="+mj-lt"/>
                <a:ea typeface="ＭＳ Ｐゴシック" pitchFamily="34" charset="-128"/>
                <a:sym typeface="Symbol" pitchFamily="18" charset="2"/>
              </a:rPr>
              <a:t>Tres estados: </a:t>
            </a:r>
            <a:r>
              <a:rPr lang="es-ES_tradnl" sz="1600" dirty="0">
                <a:solidFill>
                  <a:srgbClr val="00B0F0"/>
                </a:solidFill>
                <a:latin typeface="+mj-lt"/>
                <a:cs typeface="Calibri"/>
              </a:rPr>
              <a:t>Frio</a:t>
            </a:r>
            <a:r>
              <a:rPr lang="es-ES_tradnl" sz="1600" dirty="0">
                <a:solidFill>
                  <a:schemeClr val="tx1"/>
                </a:solidFill>
                <a:latin typeface="+mj-lt"/>
                <a:ea typeface="ＭＳ Ｐゴシック" pitchFamily="34" charset="-128"/>
                <a:sym typeface="Symbol" pitchFamily="18" charset="2"/>
              </a:rPr>
              <a:t>, </a:t>
            </a:r>
            <a:r>
              <a:rPr lang="es-ES_tradnl" sz="1600" dirty="0">
                <a:solidFill>
                  <a:srgbClr val="7F2727"/>
                </a:solidFill>
                <a:latin typeface="+mj-lt"/>
                <a:cs typeface="Calibri"/>
              </a:rPr>
              <a:t>Caliente</a:t>
            </a:r>
            <a:r>
              <a:rPr lang="es-ES_tradnl" sz="1600" dirty="0">
                <a:solidFill>
                  <a:schemeClr val="tx1"/>
                </a:solidFill>
                <a:latin typeface="+mj-lt"/>
                <a:ea typeface="ＭＳ Ｐゴシック" pitchFamily="34" charset="-128"/>
                <a:sym typeface="Symbol" pitchFamily="18" charset="2"/>
              </a:rPr>
              <a:t>, Sobrecalentado</a:t>
            </a:r>
            <a:endParaRPr lang="es-ES_tradnl" sz="1600" dirty="0">
              <a:solidFill>
                <a:schemeClr val="tx1"/>
              </a:solidFill>
              <a:latin typeface="+mj-lt"/>
              <a:cs typeface="Calibri"/>
            </a:endParaRPr>
          </a:p>
          <a:p>
            <a:r>
              <a:rPr lang="es-ES_tradnl" sz="1600" dirty="0">
                <a:solidFill>
                  <a:schemeClr val="tx1"/>
                </a:solidFill>
                <a:latin typeface="+mj-lt"/>
                <a:ea typeface="ＭＳ Ｐゴシック" pitchFamily="34" charset="-128"/>
                <a:sym typeface="Symbol" pitchFamily="18" charset="2"/>
              </a:rPr>
              <a:t>Dos acciones: </a:t>
            </a:r>
            <a:r>
              <a:rPr lang="es-ES_tradnl" sz="1600" i="1" kern="0" dirty="0">
                <a:solidFill>
                  <a:srgbClr val="333399"/>
                </a:solidFill>
                <a:latin typeface="+mj-lt"/>
                <a:sym typeface="Symbol" pitchFamily="18" charset="2"/>
              </a:rPr>
              <a:t>Lento</a:t>
            </a:r>
            <a:r>
              <a:rPr lang="es-ES_tradnl" sz="1600" dirty="0">
                <a:solidFill>
                  <a:schemeClr val="tx1"/>
                </a:solidFill>
                <a:latin typeface="+mj-lt"/>
                <a:ea typeface="ＭＳ Ｐゴシック" pitchFamily="34" charset="-128"/>
                <a:sym typeface="Symbol" pitchFamily="18" charset="2"/>
              </a:rPr>
              <a:t>, </a:t>
            </a:r>
            <a:r>
              <a:rPr lang="es-ES_tradnl" sz="1600" i="1" dirty="0">
                <a:solidFill>
                  <a:srgbClr val="C00000"/>
                </a:solidFill>
                <a:latin typeface="+mj-lt"/>
                <a:cs typeface="Calibri"/>
              </a:rPr>
              <a:t>Rápido</a:t>
            </a:r>
          </a:p>
          <a:p>
            <a:r>
              <a:rPr lang="es-ES_tradnl" sz="1600" dirty="0">
                <a:solidFill>
                  <a:schemeClr val="tx1"/>
                </a:solidFill>
                <a:latin typeface="+mj-lt"/>
                <a:cs typeface="Calibri"/>
              </a:rPr>
              <a:t>Yendo más rápido obtiene doble recompensa</a:t>
            </a:r>
          </a:p>
          <a:p>
            <a:endParaRPr lang="es-ES_tradnl" sz="1050" dirty="0">
              <a:solidFill>
                <a:schemeClr val="tx1"/>
              </a:solidFill>
              <a:ea typeface="ＭＳ Ｐゴシック" pitchFamily="34" charset="-128"/>
              <a:sym typeface="Symbol" pitchFamily="18" charset="2"/>
            </a:endParaRPr>
          </a:p>
          <a:p>
            <a:pPr lvl="1"/>
            <a:endParaRPr lang="es-ES_tradnl" sz="1050" dirty="0">
              <a:solidFill>
                <a:schemeClr val="tx1"/>
              </a:solidFill>
              <a:ea typeface="ＭＳ Ｐゴシック" pitchFamily="34" charset="-128"/>
              <a:sym typeface="Symbol" pitchFamily="18" charset="2"/>
            </a:endParaRPr>
          </a:p>
          <a:p>
            <a:pPr lvl="1"/>
            <a:endParaRPr lang="es-ES_tradnl" sz="1050" dirty="0">
              <a:solidFill>
                <a:schemeClr val="tx1"/>
              </a:solidFill>
              <a:ea typeface="ＭＳ Ｐゴシック" pitchFamily="34" charset="-128"/>
              <a:sym typeface="Symbol" pitchFamily="18" charset="2"/>
            </a:endParaRPr>
          </a:p>
          <a:p>
            <a:pPr lvl="1"/>
            <a:endParaRPr lang="es-ES_tradnl" sz="1050" dirty="0">
              <a:solidFill>
                <a:schemeClr val="tx1"/>
              </a:solidFill>
            </a:endParaRPr>
          </a:p>
          <a:p>
            <a:endParaRPr lang="es-ES_tradnl" sz="1200" dirty="0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099112" y="5623738"/>
            <a:ext cx="1620180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ES_tradnl" sz="1200">
                <a:solidFill>
                  <a:schemeClr val="tx1">
                    <a:lumMod val="50000"/>
                    <a:lumOff val="50000"/>
                  </a:schemeClr>
                </a:solidFill>
                <a:latin typeface="Bauhaus 93" charset="0"/>
                <a:ea typeface="Bauhaus 93" charset="0"/>
                <a:cs typeface="Bauhaus 93" charset="0"/>
              </a:rPr>
              <a:t>Inteligencia Artificial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16476" y="3819519"/>
            <a:ext cx="1551555" cy="1050244"/>
          </a:xfrm>
          <a:prstGeom prst="rect">
            <a:avLst/>
          </a:prstGeom>
          <a:noFill/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43191" y="3019333"/>
            <a:ext cx="1696021" cy="1100255"/>
          </a:xfrm>
          <a:prstGeom prst="rect">
            <a:avLst/>
          </a:prstGeom>
          <a:noFill/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81274" y="3719496"/>
            <a:ext cx="1646180" cy="1200278"/>
          </a:xfrm>
          <a:prstGeom prst="rect">
            <a:avLst/>
          </a:prstGeom>
          <a:noFill/>
        </p:spPr>
      </p:pic>
      <p:sp>
        <p:nvSpPr>
          <p:cNvPr id="10" name="TextBox 7"/>
          <p:cNvSpPr txBox="1"/>
          <p:nvPr/>
        </p:nvSpPr>
        <p:spPr>
          <a:xfrm>
            <a:off x="2363577" y="4732270"/>
            <a:ext cx="145735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solidFill>
                  <a:srgbClr val="00B0F0"/>
                </a:solidFill>
                <a:latin typeface="Calibri"/>
                <a:cs typeface="Calibri"/>
              </a:rPr>
              <a:t>Fr</a:t>
            </a:r>
            <a:r>
              <a:rPr lang="es-ES" sz="1500" dirty="0" err="1">
                <a:solidFill>
                  <a:srgbClr val="00B0F0"/>
                </a:solidFill>
                <a:latin typeface="Calibri"/>
                <a:cs typeface="Calibri"/>
              </a:rPr>
              <a:t>ío</a:t>
            </a:r>
            <a:endParaRPr lang="en-US" sz="1500" dirty="0">
              <a:solidFill>
                <a:srgbClr val="00B0F0"/>
              </a:solidFill>
              <a:latin typeface="Calibri"/>
              <a:cs typeface="Calibri"/>
            </a:endParaRPr>
          </a:p>
        </p:txBody>
      </p:sp>
      <p:sp>
        <p:nvSpPr>
          <p:cNvPr id="11" name="TextBox 8"/>
          <p:cNvSpPr txBox="1"/>
          <p:nvPr/>
        </p:nvSpPr>
        <p:spPr>
          <a:xfrm>
            <a:off x="4841078" y="3957012"/>
            <a:ext cx="145735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solidFill>
                  <a:srgbClr val="7F2727"/>
                </a:solidFill>
                <a:latin typeface="Calibri"/>
                <a:cs typeface="Calibri"/>
              </a:rPr>
              <a:t>Caliente</a:t>
            </a:r>
          </a:p>
        </p:txBody>
      </p:sp>
      <p:sp>
        <p:nvSpPr>
          <p:cNvPr id="12" name="TextBox 9"/>
          <p:cNvSpPr txBox="1"/>
          <p:nvPr/>
        </p:nvSpPr>
        <p:spPr>
          <a:xfrm>
            <a:off x="6978529" y="4807209"/>
            <a:ext cx="145735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 err="1">
                <a:latin typeface="Calibri"/>
                <a:cs typeface="Calibri"/>
              </a:rPr>
              <a:t>Sobrecalentado</a:t>
            </a:r>
            <a:endParaRPr lang="en-US" sz="1500" dirty="0">
              <a:latin typeface="Calibri"/>
              <a:cs typeface="Calibri"/>
            </a:endParaRPr>
          </a:p>
        </p:txBody>
      </p:sp>
      <p:cxnSp>
        <p:nvCxnSpPr>
          <p:cNvPr id="13" name="Curved Connector 12"/>
          <p:cNvCxnSpPr>
            <a:stCxn id="7" idx="3"/>
            <a:endCxn id="10" idx="2"/>
          </p:cNvCxnSpPr>
          <p:nvPr/>
        </p:nvCxnSpPr>
        <p:spPr>
          <a:xfrm flipH="1">
            <a:off x="3092254" y="4344641"/>
            <a:ext cx="775778" cy="687712"/>
          </a:xfrm>
          <a:prstGeom prst="curvedConnector4">
            <a:avLst>
              <a:gd name="adj1" fmla="val -22100"/>
              <a:gd name="adj2" fmla="val 124931"/>
            </a:avLst>
          </a:prstGeom>
          <a:ln w="7620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urved Connector 12"/>
          <p:cNvCxnSpPr>
            <a:stCxn id="7" idx="3"/>
            <a:endCxn id="11" idx="2"/>
          </p:cNvCxnSpPr>
          <p:nvPr/>
        </p:nvCxnSpPr>
        <p:spPr>
          <a:xfrm flipV="1">
            <a:off x="3868032" y="4257094"/>
            <a:ext cx="1701724" cy="87547"/>
          </a:xfrm>
          <a:prstGeom prst="curvedConnector2">
            <a:avLst/>
          </a:prstGeom>
          <a:ln w="7620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7"/>
          <p:cNvSpPr txBox="1"/>
          <p:nvPr/>
        </p:nvSpPr>
        <p:spPr>
          <a:xfrm>
            <a:off x="4063823" y="4369646"/>
            <a:ext cx="68009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i="1" dirty="0">
                <a:solidFill>
                  <a:srgbClr val="C00000"/>
                </a:solidFill>
                <a:latin typeface="Calibri"/>
                <a:cs typeface="Calibri"/>
              </a:rPr>
              <a:t>R</a:t>
            </a:r>
            <a:r>
              <a:rPr lang="es-ES" sz="1350" i="1" dirty="0" err="1">
                <a:solidFill>
                  <a:srgbClr val="C00000"/>
                </a:solidFill>
                <a:latin typeface="Calibri"/>
                <a:cs typeface="Calibri"/>
              </a:rPr>
              <a:t>ápido</a:t>
            </a:r>
            <a:endParaRPr lang="en-US" sz="1350" i="1" dirty="0">
              <a:solidFill>
                <a:srgbClr val="C00000"/>
              </a:solidFill>
              <a:latin typeface="Calibri"/>
              <a:cs typeface="Calibri"/>
            </a:endParaRPr>
          </a:p>
        </p:txBody>
      </p:sp>
      <p:cxnSp>
        <p:nvCxnSpPr>
          <p:cNvPr id="16" name="Curved Connector 12"/>
          <p:cNvCxnSpPr>
            <a:stCxn id="8" idx="0"/>
          </p:cNvCxnSpPr>
          <p:nvPr/>
        </p:nvCxnSpPr>
        <p:spPr>
          <a:xfrm rot="16200000" flipH="1">
            <a:off x="6199805" y="2510729"/>
            <a:ext cx="950221" cy="1967427"/>
          </a:xfrm>
          <a:prstGeom prst="curvedConnector4">
            <a:avLst>
              <a:gd name="adj1" fmla="val -15789"/>
              <a:gd name="adj2" fmla="val 105099"/>
            </a:avLst>
          </a:prstGeom>
          <a:ln w="7620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21"/>
          <p:cNvSpPr txBox="1"/>
          <p:nvPr/>
        </p:nvSpPr>
        <p:spPr>
          <a:xfrm>
            <a:off x="6784217" y="3019333"/>
            <a:ext cx="68009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i="1" dirty="0">
                <a:solidFill>
                  <a:srgbClr val="C00000"/>
                </a:solidFill>
                <a:latin typeface="Calibri"/>
                <a:cs typeface="Calibri"/>
              </a:rPr>
              <a:t>R</a:t>
            </a:r>
            <a:r>
              <a:rPr lang="es-ES" sz="1350" i="1" dirty="0" err="1">
                <a:solidFill>
                  <a:srgbClr val="C00000"/>
                </a:solidFill>
                <a:latin typeface="Calibri"/>
                <a:cs typeface="Calibri"/>
              </a:rPr>
              <a:t>ápido</a:t>
            </a:r>
            <a:endParaRPr lang="en-US" sz="1350" i="1" dirty="0">
              <a:solidFill>
                <a:srgbClr val="C00000"/>
              </a:solidFill>
              <a:latin typeface="Calibri"/>
              <a:cs typeface="Calibri"/>
            </a:endParaRPr>
          </a:p>
        </p:txBody>
      </p:sp>
      <p:cxnSp>
        <p:nvCxnSpPr>
          <p:cNvPr id="18" name="Curved Connector 12"/>
          <p:cNvCxnSpPr>
            <a:stCxn id="7" idx="1"/>
          </p:cNvCxnSpPr>
          <p:nvPr/>
        </p:nvCxnSpPr>
        <p:spPr>
          <a:xfrm rot="10800000" flipH="1" flipV="1">
            <a:off x="2314999" y="4344641"/>
            <a:ext cx="97157" cy="125029"/>
          </a:xfrm>
          <a:prstGeom prst="curvedConnector4">
            <a:avLst>
              <a:gd name="adj1" fmla="val -635217"/>
              <a:gd name="adj2" fmla="val 482610"/>
            </a:avLst>
          </a:prstGeom>
          <a:ln w="76200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urved Connector 12"/>
          <p:cNvCxnSpPr>
            <a:stCxn id="8" idx="1"/>
            <a:endCxn id="7" idx="0"/>
          </p:cNvCxnSpPr>
          <p:nvPr/>
        </p:nvCxnSpPr>
        <p:spPr>
          <a:xfrm rot="10800000" flipV="1">
            <a:off x="3092254" y="3569461"/>
            <a:ext cx="1748825" cy="250058"/>
          </a:xfrm>
          <a:prstGeom prst="curvedConnector2">
            <a:avLst/>
          </a:prstGeom>
          <a:ln w="76200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37"/>
          <p:cNvSpPr txBox="1"/>
          <p:nvPr/>
        </p:nvSpPr>
        <p:spPr>
          <a:xfrm>
            <a:off x="1683480" y="4069576"/>
            <a:ext cx="58294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i="1" dirty="0">
                <a:solidFill>
                  <a:schemeClr val="accent1"/>
                </a:solidFill>
                <a:latin typeface="Calibri"/>
                <a:cs typeface="Calibri"/>
              </a:rPr>
              <a:t>Lento</a:t>
            </a:r>
          </a:p>
        </p:txBody>
      </p:sp>
      <p:sp>
        <p:nvSpPr>
          <p:cNvPr id="21" name="TextBox 38"/>
          <p:cNvSpPr txBox="1"/>
          <p:nvPr/>
        </p:nvSpPr>
        <p:spPr>
          <a:xfrm>
            <a:off x="3918088" y="3269391"/>
            <a:ext cx="58294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i="1" dirty="0">
                <a:solidFill>
                  <a:schemeClr val="accent1"/>
                </a:solidFill>
                <a:latin typeface="Calibri"/>
                <a:cs typeface="Calibri"/>
              </a:rPr>
              <a:t>Lento</a:t>
            </a:r>
          </a:p>
        </p:txBody>
      </p:sp>
      <p:cxnSp>
        <p:nvCxnSpPr>
          <p:cNvPr id="22" name="Curved Connector 12"/>
          <p:cNvCxnSpPr/>
          <p:nvPr/>
        </p:nvCxnSpPr>
        <p:spPr>
          <a:xfrm rot="16200000" flipH="1" flipV="1">
            <a:off x="4851790" y="3458726"/>
            <a:ext cx="100023" cy="121446"/>
          </a:xfrm>
          <a:prstGeom prst="curvedConnector4">
            <a:avLst>
              <a:gd name="adj1" fmla="val -635217"/>
              <a:gd name="adj2" fmla="val 482610"/>
            </a:avLst>
          </a:prstGeom>
          <a:ln w="76200">
            <a:solidFill>
              <a:schemeClr val="accent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62"/>
          <p:cNvSpPr txBox="1"/>
          <p:nvPr/>
        </p:nvSpPr>
        <p:spPr>
          <a:xfrm>
            <a:off x="3966666" y="3619472"/>
            <a:ext cx="43995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accent6"/>
                </a:solidFill>
                <a:latin typeface="Calibri"/>
                <a:cs typeface="Calibri"/>
              </a:rPr>
              <a:t>0.5 </a:t>
            </a:r>
          </a:p>
        </p:txBody>
      </p:sp>
      <p:sp>
        <p:nvSpPr>
          <p:cNvPr id="24" name="TextBox 63"/>
          <p:cNvSpPr txBox="1"/>
          <p:nvPr/>
        </p:nvSpPr>
        <p:spPr>
          <a:xfrm>
            <a:off x="4015244" y="2726921"/>
            <a:ext cx="48578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accent6"/>
                </a:solidFill>
                <a:latin typeface="Calibri"/>
                <a:cs typeface="Calibri"/>
              </a:rPr>
              <a:t>0.5 </a:t>
            </a:r>
          </a:p>
        </p:txBody>
      </p:sp>
      <p:sp>
        <p:nvSpPr>
          <p:cNvPr id="25" name="TextBox 64"/>
          <p:cNvSpPr txBox="1"/>
          <p:nvPr/>
        </p:nvSpPr>
        <p:spPr>
          <a:xfrm>
            <a:off x="4063823" y="4727385"/>
            <a:ext cx="43720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rgbClr val="C00000"/>
                </a:solidFill>
                <a:latin typeface="Calibri"/>
                <a:cs typeface="Calibri"/>
              </a:rPr>
              <a:t>0.5 </a:t>
            </a:r>
          </a:p>
        </p:txBody>
      </p:sp>
      <p:sp>
        <p:nvSpPr>
          <p:cNvPr id="26" name="TextBox 65"/>
          <p:cNvSpPr txBox="1"/>
          <p:nvPr/>
        </p:nvSpPr>
        <p:spPr>
          <a:xfrm>
            <a:off x="4792499" y="4369646"/>
            <a:ext cx="43720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rgbClr val="C00000"/>
                </a:solidFill>
                <a:latin typeface="Calibri"/>
                <a:cs typeface="Calibri"/>
              </a:rPr>
              <a:t>0.5 </a:t>
            </a:r>
          </a:p>
        </p:txBody>
      </p:sp>
      <p:sp>
        <p:nvSpPr>
          <p:cNvPr id="27" name="TextBox 66"/>
          <p:cNvSpPr txBox="1"/>
          <p:nvPr/>
        </p:nvSpPr>
        <p:spPr>
          <a:xfrm>
            <a:off x="1489166" y="4919773"/>
            <a:ext cx="48578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accent6"/>
                </a:solidFill>
                <a:latin typeface="Calibri"/>
                <a:cs typeface="Calibri"/>
              </a:rPr>
              <a:t>1.0 </a:t>
            </a:r>
          </a:p>
        </p:txBody>
      </p:sp>
      <p:sp>
        <p:nvSpPr>
          <p:cNvPr id="28" name="TextBox 67"/>
          <p:cNvSpPr txBox="1"/>
          <p:nvPr/>
        </p:nvSpPr>
        <p:spPr>
          <a:xfrm>
            <a:off x="7561471" y="2919310"/>
            <a:ext cx="47218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rgbClr val="C00000"/>
                </a:solidFill>
                <a:latin typeface="Calibri"/>
                <a:cs typeface="Calibri"/>
              </a:rPr>
              <a:t>1.0 </a:t>
            </a:r>
          </a:p>
        </p:txBody>
      </p:sp>
      <p:sp>
        <p:nvSpPr>
          <p:cNvPr id="29" name="TextBox 68"/>
          <p:cNvSpPr txBox="1"/>
          <p:nvPr/>
        </p:nvSpPr>
        <p:spPr>
          <a:xfrm>
            <a:off x="2266420" y="4827409"/>
            <a:ext cx="38862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rgbClr val="00B050"/>
                </a:solidFill>
                <a:latin typeface="Calibri"/>
                <a:cs typeface="Calibri"/>
              </a:rPr>
              <a:t>+1 </a:t>
            </a:r>
          </a:p>
        </p:txBody>
      </p:sp>
      <p:sp>
        <p:nvSpPr>
          <p:cNvPr id="30" name="TextBox 69"/>
          <p:cNvSpPr txBox="1"/>
          <p:nvPr/>
        </p:nvSpPr>
        <p:spPr>
          <a:xfrm>
            <a:off x="3335146" y="3384730"/>
            <a:ext cx="38862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rgbClr val="00B050"/>
                </a:solidFill>
                <a:latin typeface="Calibri"/>
                <a:cs typeface="Calibri"/>
              </a:rPr>
              <a:t>+1 </a:t>
            </a:r>
          </a:p>
        </p:txBody>
      </p:sp>
      <p:sp>
        <p:nvSpPr>
          <p:cNvPr id="31" name="TextBox 70"/>
          <p:cNvSpPr txBox="1"/>
          <p:nvPr/>
        </p:nvSpPr>
        <p:spPr>
          <a:xfrm>
            <a:off x="4841078" y="2726921"/>
            <a:ext cx="38862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rgbClr val="00B050"/>
                </a:solidFill>
                <a:latin typeface="Calibri"/>
                <a:cs typeface="Calibri"/>
              </a:rPr>
              <a:t>+1 </a:t>
            </a:r>
          </a:p>
        </p:txBody>
      </p:sp>
      <p:sp>
        <p:nvSpPr>
          <p:cNvPr id="32" name="TextBox 71"/>
          <p:cNvSpPr txBox="1"/>
          <p:nvPr/>
        </p:nvSpPr>
        <p:spPr>
          <a:xfrm>
            <a:off x="4015244" y="5085124"/>
            <a:ext cx="38862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rgbClr val="00B050"/>
                </a:solidFill>
                <a:latin typeface="Calibri"/>
                <a:cs typeface="Calibri"/>
              </a:rPr>
              <a:t>+2 </a:t>
            </a:r>
          </a:p>
        </p:txBody>
      </p:sp>
      <p:sp>
        <p:nvSpPr>
          <p:cNvPr id="33" name="TextBox 72"/>
          <p:cNvSpPr txBox="1"/>
          <p:nvPr/>
        </p:nvSpPr>
        <p:spPr>
          <a:xfrm>
            <a:off x="5181127" y="4369306"/>
            <a:ext cx="38862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rgbClr val="00B050"/>
                </a:solidFill>
                <a:latin typeface="Calibri"/>
                <a:cs typeface="Calibri"/>
              </a:rPr>
              <a:t>+2 </a:t>
            </a:r>
          </a:p>
        </p:txBody>
      </p:sp>
      <p:sp>
        <p:nvSpPr>
          <p:cNvPr id="34" name="TextBox 73"/>
          <p:cNvSpPr txBox="1"/>
          <p:nvPr/>
        </p:nvSpPr>
        <p:spPr>
          <a:xfrm>
            <a:off x="7852941" y="3277048"/>
            <a:ext cx="48852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rgbClr val="00B050"/>
                </a:solidFill>
                <a:latin typeface="Calibri"/>
                <a:cs typeface="Calibri"/>
              </a:rPr>
              <a:t>-10</a:t>
            </a:r>
          </a:p>
        </p:txBody>
      </p:sp>
    </p:spTree>
    <p:extLst>
      <p:ext uri="{BB962C8B-B14F-4D97-AF65-F5344CB8AC3E}">
        <p14:creationId xmlns:p14="http://schemas.microsoft.com/office/powerpoint/2010/main" val="1449829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5" grpId="0"/>
      <p:bldP spid="17" grpId="0"/>
      <p:bldP spid="20" grpId="0"/>
      <p:bldP spid="21" grpId="0"/>
      <p:bldP spid="23" grpId="0"/>
      <p:bldP spid="24" grpId="0"/>
      <p:bldP spid="25" grpId="0"/>
      <p:bldP spid="26" grpId="0"/>
      <p:bldP spid="27" grpId="0"/>
      <p:bldP spid="28" grpId="0"/>
      <p:bldP spid="29" grpId="0"/>
      <p:bldP spid="30" grpId="0"/>
      <p:bldP spid="31" grpId="0"/>
      <p:bldP spid="32" grpId="0"/>
      <p:bldP spid="33" grpId="0"/>
      <p:bldP spid="3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Árbol de búsqueda de carreras</a:t>
            </a:r>
          </a:p>
        </p:txBody>
      </p:sp>
      <p:pic>
        <p:nvPicPr>
          <p:cNvPr id="71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97541" y="1834242"/>
            <a:ext cx="696143" cy="457714"/>
          </a:xfrm>
          <a:prstGeom prst="rect">
            <a:avLst/>
          </a:prstGeom>
          <a:noFill/>
        </p:spPr>
      </p:pic>
      <p:pic>
        <p:nvPicPr>
          <p:cNvPr id="72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32797" y="3250704"/>
            <a:ext cx="760961" cy="479510"/>
          </a:xfrm>
          <a:prstGeom prst="rect">
            <a:avLst/>
          </a:prstGeom>
          <a:noFill/>
        </p:spPr>
      </p:pic>
      <p:pic>
        <p:nvPicPr>
          <p:cNvPr id="73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89050" y="4564412"/>
            <a:ext cx="738598" cy="523101"/>
          </a:xfrm>
          <a:prstGeom prst="rect">
            <a:avLst/>
          </a:prstGeom>
          <a:noFill/>
        </p:spPr>
      </p:pic>
      <p:sp>
        <p:nvSpPr>
          <p:cNvPr id="74" name="Oval 7"/>
          <p:cNvSpPr/>
          <p:nvPr/>
        </p:nvSpPr>
        <p:spPr>
          <a:xfrm>
            <a:off x="1817847" y="2540534"/>
            <a:ext cx="228600" cy="228600"/>
          </a:xfrm>
          <a:prstGeom prst="ellipse">
            <a:avLst/>
          </a:prstGeom>
          <a:solidFill>
            <a:srgbClr val="B8EAC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5" name="Oval 8"/>
          <p:cNvSpPr/>
          <p:nvPr/>
        </p:nvSpPr>
        <p:spPr>
          <a:xfrm>
            <a:off x="5513027" y="2564904"/>
            <a:ext cx="228600" cy="228600"/>
          </a:xfrm>
          <a:prstGeom prst="ellipse">
            <a:avLst/>
          </a:prstGeom>
          <a:solidFill>
            <a:srgbClr val="B8EAC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76" name="Straight Arrow Connector 10"/>
          <p:cNvCxnSpPr>
            <a:stCxn id="71" idx="2"/>
            <a:endCxn id="75" idx="1"/>
          </p:cNvCxnSpPr>
          <p:nvPr/>
        </p:nvCxnSpPr>
        <p:spPr>
          <a:xfrm>
            <a:off x="4245612" y="2291956"/>
            <a:ext cx="1300893" cy="306426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12"/>
          <p:cNvCxnSpPr>
            <a:stCxn id="71" idx="2"/>
            <a:endCxn id="74" idx="7"/>
          </p:cNvCxnSpPr>
          <p:nvPr/>
        </p:nvCxnSpPr>
        <p:spPr>
          <a:xfrm flipH="1">
            <a:off x="2012970" y="2291956"/>
            <a:ext cx="2232643" cy="282056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436404" y="3075463"/>
            <a:ext cx="696143" cy="457714"/>
          </a:xfrm>
          <a:prstGeom prst="rect">
            <a:avLst/>
          </a:prstGeom>
          <a:noFill/>
        </p:spPr>
      </p:pic>
      <p:cxnSp>
        <p:nvCxnSpPr>
          <p:cNvPr id="79" name="Straight Arrow Connector 16"/>
          <p:cNvCxnSpPr>
            <a:stCxn id="75" idx="4"/>
            <a:endCxn id="78" idx="0"/>
          </p:cNvCxnSpPr>
          <p:nvPr/>
        </p:nvCxnSpPr>
        <p:spPr>
          <a:xfrm flipH="1">
            <a:off x="4784476" y="2793504"/>
            <a:ext cx="842852" cy="281959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17"/>
          <p:cNvCxnSpPr>
            <a:stCxn id="75" idx="4"/>
            <a:endCxn id="72" idx="0"/>
          </p:cNvCxnSpPr>
          <p:nvPr/>
        </p:nvCxnSpPr>
        <p:spPr>
          <a:xfrm>
            <a:off x="5627327" y="2793504"/>
            <a:ext cx="1885950" cy="457200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84076" y="3250191"/>
            <a:ext cx="696143" cy="457714"/>
          </a:xfrm>
          <a:prstGeom prst="rect">
            <a:avLst/>
          </a:prstGeom>
          <a:noFill/>
        </p:spPr>
      </p:pic>
      <p:cxnSp>
        <p:nvCxnSpPr>
          <p:cNvPr id="82" name="Straight Arrow Connector 25"/>
          <p:cNvCxnSpPr>
            <a:stCxn id="74" idx="4"/>
            <a:endCxn id="81" idx="0"/>
          </p:cNvCxnSpPr>
          <p:nvPr/>
        </p:nvCxnSpPr>
        <p:spPr>
          <a:xfrm>
            <a:off x="1932147" y="2769134"/>
            <a:ext cx="0" cy="481056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3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764365" y="4678940"/>
            <a:ext cx="760961" cy="479510"/>
          </a:xfrm>
          <a:prstGeom prst="rect">
            <a:avLst/>
          </a:prstGeom>
          <a:noFill/>
        </p:spPr>
      </p:pic>
      <p:sp>
        <p:nvSpPr>
          <p:cNvPr id="84" name="Oval 29"/>
          <p:cNvSpPr/>
          <p:nvPr/>
        </p:nvSpPr>
        <p:spPr>
          <a:xfrm>
            <a:off x="1371064" y="3992627"/>
            <a:ext cx="228600" cy="228600"/>
          </a:xfrm>
          <a:prstGeom prst="ellipse">
            <a:avLst/>
          </a:prstGeom>
          <a:solidFill>
            <a:srgbClr val="B8EAC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5" name="Oval 30"/>
          <p:cNvSpPr/>
          <p:nvPr/>
        </p:nvSpPr>
        <p:spPr>
          <a:xfrm>
            <a:off x="2615372" y="4036070"/>
            <a:ext cx="228600" cy="228600"/>
          </a:xfrm>
          <a:prstGeom prst="ellipse">
            <a:avLst/>
          </a:prstGeom>
          <a:solidFill>
            <a:srgbClr val="B8EAC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86" name="Straight Arrow Connector 31"/>
          <p:cNvCxnSpPr>
            <a:stCxn id="81" idx="2"/>
            <a:endCxn id="85" idx="1"/>
          </p:cNvCxnSpPr>
          <p:nvPr/>
        </p:nvCxnSpPr>
        <p:spPr>
          <a:xfrm>
            <a:off x="1932147" y="3707905"/>
            <a:ext cx="716703" cy="361643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32"/>
          <p:cNvCxnSpPr>
            <a:stCxn id="81" idx="2"/>
            <a:endCxn id="84" idx="7"/>
          </p:cNvCxnSpPr>
          <p:nvPr/>
        </p:nvCxnSpPr>
        <p:spPr>
          <a:xfrm flipH="1">
            <a:off x="1566186" y="3707905"/>
            <a:ext cx="365961" cy="318200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42313" y="4611926"/>
            <a:ext cx="696143" cy="457714"/>
          </a:xfrm>
          <a:prstGeom prst="rect">
            <a:avLst/>
          </a:prstGeom>
          <a:noFill/>
        </p:spPr>
      </p:pic>
      <p:cxnSp>
        <p:nvCxnSpPr>
          <p:cNvPr id="89" name="Straight Arrow Connector 34"/>
          <p:cNvCxnSpPr>
            <a:stCxn id="85" idx="4"/>
            <a:endCxn id="88" idx="0"/>
          </p:cNvCxnSpPr>
          <p:nvPr/>
        </p:nvCxnSpPr>
        <p:spPr>
          <a:xfrm flipH="1">
            <a:off x="2490385" y="4264670"/>
            <a:ext cx="239288" cy="347256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35"/>
          <p:cNvCxnSpPr>
            <a:stCxn id="85" idx="4"/>
            <a:endCxn id="83" idx="0"/>
          </p:cNvCxnSpPr>
          <p:nvPr/>
        </p:nvCxnSpPr>
        <p:spPr>
          <a:xfrm>
            <a:off x="2729672" y="4264670"/>
            <a:ext cx="415173" cy="414271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1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49246" y="4663338"/>
            <a:ext cx="696143" cy="457714"/>
          </a:xfrm>
          <a:prstGeom prst="rect">
            <a:avLst/>
          </a:prstGeom>
          <a:noFill/>
        </p:spPr>
      </p:pic>
      <p:cxnSp>
        <p:nvCxnSpPr>
          <p:cNvPr id="92" name="Straight Arrow Connector 37"/>
          <p:cNvCxnSpPr>
            <a:stCxn id="84" idx="4"/>
            <a:endCxn id="91" idx="0"/>
          </p:cNvCxnSpPr>
          <p:nvPr/>
        </p:nvCxnSpPr>
        <p:spPr>
          <a:xfrm>
            <a:off x="1485364" y="4221227"/>
            <a:ext cx="11954" cy="442111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Oval 52"/>
          <p:cNvSpPr/>
          <p:nvPr/>
        </p:nvSpPr>
        <p:spPr>
          <a:xfrm>
            <a:off x="3641810" y="3649559"/>
            <a:ext cx="228600" cy="228600"/>
          </a:xfrm>
          <a:prstGeom prst="ellipse">
            <a:avLst/>
          </a:prstGeom>
          <a:solidFill>
            <a:srgbClr val="B8EAC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94" name="Straight Arrow Connector 55"/>
          <p:cNvCxnSpPr/>
          <p:nvPr/>
        </p:nvCxnSpPr>
        <p:spPr>
          <a:xfrm flipH="1">
            <a:off x="3855557" y="3389190"/>
            <a:ext cx="667962" cy="318714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40992" y="4393427"/>
            <a:ext cx="696143" cy="457714"/>
          </a:xfrm>
          <a:prstGeom prst="rect">
            <a:avLst/>
          </a:prstGeom>
          <a:noFill/>
        </p:spPr>
      </p:pic>
      <p:cxnSp>
        <p:nvCxnSpPr>
          <p:cNvPr id="96" name="Straight Arrow Connector 60"/>
          <p:cNvCxnSpPr>
            <a:stCxn id="93" idx="4"/>
            <a:endCxn id="95" idx="0"/>
          </p:cNvCxnSpPr>
          <p:nvPr/>
        </p:nvCxnSpPr>
        <p:spPr>
          <a:xfrm>
            <a:off x="3756110" y="3878159"/>
            <a:ext cx="32954" cy="515268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7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40189" y="4616265"/>
            <a:ext cx="760961" cy="479510"/>
          </a:xfrm>
          <a:prstGeom prst="rect">
            <a:avLst/>
          </a:prstGeom>
          <a:noFill/>
        </p:spPr>
      </p:pic>
      <p:sp>
        <p:nvSpPr>
          <p:cNvPr id="98" name="Oval 64"/>
          <p:cNvSpPr/>
          <p:nvPr/>
        </p:nvSpPr>
        <p:spPr>
          <a:xfrm>
            <a:off x="4793777" y="3927679"/>
            <a:ext cx="228600" cy="228600"/>
          </a:xfrm>
          <a:prstGeom prst="ellipse">
            <a:avLst/>
          </a:prstGeom>
          <a:solidFill>
            <a:srgbClr val="B8EAC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99" name="Straight Arrow Connector 65"/>
          <p:cNvCxnSpPr/>
          <p:nvPr/>
        </p:nvCxnSpPr>
        <p:spPr>
          <a:xfrm>
            <a:off x="4863102" y="3471638"/>
            <a:ext cx="40898" cy="406521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260011" y="4627164"/>
            <a:ext cx="696143" cy="457714"/>
          </a:xfrm>
          <a:prstGeom prst="rect">
            <a:avLst/>
          </a:prstGeom>
          <a:noFill/>
        </p:spPr>
      </p:pic>
      <p:cxnSp>
        <p:nvCxnSpPr>
          <p:cNvPr id="101" name="Straight Arrow Connector 67"/>
          <p:cNvCxnSpPr>
            <a:stCxn id="98" idx="4"/>
            <a:endCxn id="100" idx="0"/>
          </p:cNvCxnSpPr>
          <p:nvPr/>
        </p:nvCxnSpPr>
        <p:spPr>
          <a:xfrm flipH="1">
            <a:off x="4608083" y="4156279"/>
            <a:ext cx="299995" cy="470885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68"/>
          <p:cNvCxnSpPr>
            <a:stCxn id="98" idx="4"/>
            <a:endCxn id="97" idx="0"/>
          </p:cNvCxnSpPr>
          <p:nvPr/>
        </p:nvCxnSpPr>
        <p:spPr>
          <a:xfrm>
            <a:off x="4908077" y="4156279"/>
            <a:ext cx="312593" cy="459986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75597" y="4678940"/>
            <a:ext cx="760961" cy="479510"/>
          </a:xfrm>
          <a:prstGeom prst="rect">
            <a:avLst/>
          </a:prstGeom>
          <a:noFill/>
        </p:spPr>
      </p:pic>
      <p:sp>
        <p:nvSpPr>
          <p:cNvPr id="104" name="Oval 71"/>
          <p:cNvSpPr/>
          <p:nvPr/>
        </p:nvSpPr>
        <p:spPr>
          <a:xfrm>
            <a:off x="6605996" y="3992627"/>
            <a:ext cx="228600" cy="228600"/>
          </a:xfrm>
          <a:prstGeom prst="ellipse">
            <a:avLst/>
          </a:prstGeom>
          <a:solidFill>
            <a:srgbClr val="B8EAC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105" name="Straight Arrow Connector 72"/>
          <p:cNvCxnSpPr>
            <a:stCxn id="72" idx="2"/>
            <a:endCxn id="104" idx="7"/>
          </p:cNvCxnSpPr>
          <p:nvPr/>
        </p:nvCxnSpPr>
        <p:spPr>
          <a:xfrm flipH="1">
            <a:off x="6801118" y="3730214"/>
            <a:ext cx="712160" cy="295891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66568" y="4678941"/>
            <a:ext cx="696143" cy="457714"/>
          </a:xfrm>
          <a:prstGeom prst="rect">
            <a:avLst/>
          </a:prstGeom>
          <a:noFill/>
        </p:spPr>
      </p:pic>
      <p:cxnSp>
        <p:nvCxnSpPr>
          <p:cNvPr id="107" name="Straight Arrow Connector 74"/>
          <p:cNvCxnSpPr>
            <a:stCxn id="104" idx="4"/>
            <a:endCxn id="106" idx="0"/>
          </p:cNvCxnSpPr>
          <p:nvPr/>
        </p:nvCxnSpPr>
        <p:spPr>
          <a:xfrm flipH="1">
            <a:off x="6414640" y="4221227"/>
            <a:ext cx="305656" cy="457714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75"/>
          <p:cNvCxnSpPr>
            <a:stCxn id="104" idx="4"/>
            <a:endCxn id="103" idx="0"/>
          </p:cNvCxnSpPr>
          <p:nvPr/>
        </p:nvCxnSpPr>
        <p:spPr>
          <a:xfrm>
            <a:off x="6720295" y="4221227"/>
            <a:ext cx="335783" cy="457714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Oval 78"/>
          <p:cNvSpPr/>
          <p:nvPr/>
        </p:nvSpPr>
        <p:spPr>
          <a:xfrm>
            <a:off x="8231771" y="3993140"/>
            <a:ext cx="228600" cy="228600"/>
          </a:xfrm>
          <a:prstGeom prst="ellipse">
            <a:avLst/>
          </a:prstGeom>
          <a:solidFill>
            <a:srgbClr val="B8EAC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110" name="Straight Arrow Connector 79"/>
          <p:cNvCxnSpPr>
            <a:stCxn id="72" idx="2"/>
            <a:endCxn id="109" idx="1"/>
          </p:cNvCxnSpPr>
          <p:nvPr/>
        </p:nvCxnSpPr>
        <p:spPr>
          <a:xfrm>
            <a:off x="7513278" y="3730213"/>
            <a:ext cx="751971" cy="296405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80"/>
          <p:cNvCxnSpPr>
            <a:stCxn id="109" idx="4"/>
            <a:endCxn id="73" idx="0"/>
          </p:cNvCxnSpPr>
          <p:nvPr/>
        </p:nvCxnSpPr>
        <p:spPr>
          <a:xfrm flipH="1">
            <a:off x="8058349" y="4221741"/>
            <a:ext cx="287723" cy="342671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2571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 animBg="1"/>
      <p:bldP spid="75" grpId="0" animBg="1"/>
      <p:bldP spid="84" grpId="0" animBg="1"/>
      <p:bldP spid="85" grpId="0" animBg="1"/>
      <p:bldP spid="93" grpId="0" animBg="1"/>
      <p:bldP spid="98" grpId="0" animBg="1"/>
      <p:bldP spid="104" grpId="0" animBg="1"/>
      <p:bldP spid="10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Árboles de búsqueda MDP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122210" y="1662947"/>
            <a:ext cx="7409166" cy="263128"/>
          </a:xfrm>
        </p:spPr>
        <p:txBody>
          <a:bodyPr>
            <a:normAutofit fontScale="70000" lnSpcReduction="20000"/>
          </a:bodyPr>
          <a:lstStyle/>
          <a:p>
            <a:r>
              <a:rPr lang="es-MX" dirty="0">
                <a:solidFill>
                  <a:schemeClr val="tx1"/>
                </a:solidFill>
              </a:rPr>
              <a:t>Cada estado MDP proyecta un árbol de búsqueda </a:t>
            </a:r>
            <a:r>
              <a:rPr lang="es-MX" dirty="0" err="1">
                <a:solidFill>
                  <a:schemeClr val="tx1"/>
                </a:solidFill>
              </a:rPr>
              <a:t>expectimax</a:t>
            </a:r>
            <a:r>
              <a:rPr lang="es-MX" dirty="0">
                <a:solidFill>
                  <a:schemeClr val="tx1"/>
                </a:solidFill>
              </a:rPr>
              <a:t> parecido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21296" y="2942946"/>
            <a:ext cx="1830627" cy="1370738"/>
          </a:xfrm>
          <a:prstGeom prst="rect">
            <a:avLst/>
          </a:prstGeom>
          <a:noFill/>
        </p:spPr>
      </p:pic>
      <p:sp>
        <p:nvSpPr>
          <p:cNvPr id="5" name="AutoShape 4"/>
          <p:cNvSpPr>
            <a:spLocks noChangeArrowheads="1"/>
          </p:cNvSpPr>
          <p:nvPr/>
        </p:nvSpPr>
        <p:spPr bwMode="auto">
          <a:xfrm>
            <a:off x="5026818" y="2402886"/>
            <a:ext cx="342900" cy="273844"/>
          </a:xfrm>
          <a:prstGeom prst="triangle">
            <a:avLst>
              <a:gd name="adj" fmla="val 50000"/>
            </a:avLst>
          </a:prstGeom>
          <a:solidFill>
            <a:srgbClr val="8FAA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 sz="1350">
              <a:latin typeface="Calibri"/>
              <a:cs typeface="Calibri"/>
            </a:endParaRPr>
          </a:p>
        </p:txBody>
      </p:sp>
      <p:sp>
        <p:nvSpPr>
          <p:cNvPr id="6" name="AutoShape 5"/>
          <p:cNvSpPr>
            <a:spLocks noChangeArrowheads="1"/>
          </p:cNvSpPr>
          <p:nvPr/>
        </p:nvSpPr>
        <p:spPr bwMode="auto">
          <a:xfrm>
            <a:off x="4912518" y="4643643"/>
            <a:ext cx="342900" cy="273844"/>
          </a:xfrm>
          <a:prstGeom prst="triangle">
            <a:avLst>
              <a:gd name="adj" fmla="val 50000"/>
            </a:avLst>
          </a:prstGeom>
          <a:solidFill>
            <a:srgbClr val="8FAA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r" rtl="1"/>
            <a:endParaRPr lang="en-US" sz="1350">
              <a:latin typeface="Calibri"/>
              <a:cs typeface="Calibri"/>
            </a:endParaRPr>
          </a:p>
        </p:txBody>
      </p:sp>
      <p:grpSp>
        <p:nvGrpSpPr>
          <p:cNvPr id="7" name="Group 6"/>
          <p:cNvGrpSpPr>
            <a:grpSpLocks/>
          </p:cNvGrpSpPr>
          <p:nvPr/>
        </p:nvGrpSpPr>
        <p:grpSpPr bwMode="auto">
          <a:xfrm>
            <a:off x="3826668" y="2688636"/>
            <a:ext cx="2800350" cy="800100"/>
            <a:chOff x="1584" y="1680"/>
            <a:chExt cx="2352" cy="336"/>
          </a:xfrm>
        </p:grpSpPr>
        <p:sp>
          <p:nvSpPr>
            <p:cNvPr id="8" name="Line 7"/>
            <p:cNvSpPr>
              <a:spLocks noChangeShapeType="1"/>
            </p:cNvSpPr>
            <p:nvPr/>
          </p:nvSpPr>
          <p:spPr bwMode="auto">
            <a:xfrm flipH="1">
              <a:off x="1584" y="1680"/>
              <a:ext cx="1152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 sz="1350">
                <a:latin typeface="Calibri"/>
                <a:cs typeface="Calibri"/>
              </a:endParaRPr>
            </a:p>
          </p:txBody>
        </p:sp>
        <p:sp>
          <p:nvSpPr>
            <p:cNvPr id="9" name="Line 8"/>
            <p:cNvSpPr>
              <a:spLocks noChangeShapeType="1"/>
            </p:cNvSpPr>
            <p:nvPr/>
          </p:nvSpPr>
          <p:spPr bwMode="auto">
            <a:xfrm>
              <a:off x="2736" y="1680"/>
              <a:ext cx="120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 sz="1350">
                <a:latin typeface="Calibri"/>
                <a:cs typeface="Calibri"/>
              </a:endParaRPr>
            </a:p>
          </p:txBody>
        </p:sp>
        <p:sp>
          <p:nvSpPr>
            <p:cNvPr id="10" name="Line 9"/>
            <p:cNvSpPr>
              <a:spLocks noChangeShapeType="1"/>
            </p:cNvSpPr>
            <p:nvPr/>
          </p:nvSpPr>
          <p:spPr bwMode="auto">
            <a:xfrm flipH="1">
              <a:off x="2304" y="1680"/>
              <a:ext cx="432" cy="33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 sz="1350">
                <a:latin typeface="Calibri"/>
                <a:cs typeface="Calibri"/>
              </a:endParaRPr>
            </a:p>
          </p:txBody>
        </p:sp>
        <p:sp>
          <p:nvSpPr>
            <p:cNvPr id="11" name="Line 10"/>
            <p:cNvSpPr>
              <a:spLocks noChangeShapeType="1"/>
            </p:cNvSpPr>
            <p:nvPr/>
          </p:nvSpPr>
          <p:spPr bwMode="auto">
            <a:xfrm>
              <a:off x="2736" y="1680"/>
              <a:ext cx="432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 sz="1350">
                <a:latin typeface="Calibri"/>
                <a:cs typeface="Calibri"/>
              </a:endParaRPr>
            </a:p>
          </p:txBody>
        </p:sp>
      </p:grpSp>
      <p:sp>
        <p:nvSpPr>
          <p:cNvPr id="12" name="Oval 11"/>
          <p:cNvSpPr>
            <a:spLocks noChangeArrowheads="1"/>
          </p:cNvSpPr>
          <p:nvPr/>
        </p:nvSpPr>
        <p:spPr bwMode="auto">
          <a:xfrm>
            <a:off x="4569618" y="3488736"/>
            <a:ext cx="285750" cy="285750"/>
          </a:xfrm>
          <a:prstGeom prst="ellipse">
            <a:avLst/>
          </a:prstGeom>
          <a:solidFill>
            <a:srgbClr val="B8EA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1350">
              <a:latin typeface="Calibri"/>
              <a:cs typeface="Calibri"/>
            </a:endParaRPr>
          </a:p>
        </p:txBody>
      </p:sp>
      <p:grpSp>
        <p:nvGrpSpPr>
          <p:cNvPr id="13" name="Group 12"/>
          <p:cNvGrpSpPr>
            <a:grpSpLocks/>
          </p:cNvGrpSpPr>
          <p:nvPr/>
        </p:nvGrpSpPr>
        <p:grpSpPr bwMode="auto">
          <a:xfrm>
            <a:off x="3540918" y="3774486"/>
            <a:ext cx="2343150" cy="857250"/>
            <a:chOff x="1536" y="2400"/>
            <a:chExt cx="1584" cy="624"/>
          </a:xfrm>
        </p:grpSpPr>
        <p:sp>
          <p:nvSpPr>
            <p:cNvPr id="14" name="Line 13"/>
            <p:cNvSpPr>
              <a:spLocks noChangeShapeType="1"/>
            </p:cNvSpPr>
            <p:nvPr/>
          </p:nvSpPr>
          <p:spPr bwMode="auto">
            <a:xfrm flipH="1">
              <a:off x="1536" y="2400"/>
              <a:ext cx="776" cy="6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 sz="1350">
                <a:latin typeface="Calibri"/>
                <a:cs typeface="Calibri"/>
              </a:endParaRPr>
            </a:p>
          </p:txBody>
        </p:sp>
        <p:sp>
          <p:nvSpPr>
            <p:cNvPr id="15" name="Line 14"/>
            <p:cNvSpPr>
              <a:spLocks noChangeShapeType="1"/>
            </p:cNvSpPr>
            <p:nvPr/>
          </p:nvSpPr>
          <p:spPr bwMode="auto">
            <a:xfrm>
              <a:off x="2312" y="2400"/>
              <a:ext cx="808" cy="6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 sz="1350">
                <a:latin typeface="Calibri"/>
                <a:cs typeface="Calibri"/>
              </a:endParaRPr>
            </a:p>
          </p:txBody>
        </p:sp>
        <p:sp>
          <p:nvSpPr>
            <p:cNvPr id="16" name="Line 15"/>
            <p:cNvSpPr>
              <a:spLocks noChangeShapeType="1"/>
            </p:cNvSpPr>
            <p:nvPr/>
          </p:nvSpPr>
          <p:spPr bwMode="auto">
            <a:xfrm flipH="1">
              <a:off x="2021" y="2400"/>
              <a:ext cx="291" cy="624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 sz="1350">
                <a:latin typeface="Calibri"/>
                <a:cs typeface="Calibri"/>
              </a:endParaRPr>
            </a:p>
          </p:txBody>
        </p:sp>
        <p:sp>
          <p:nvSpPr>
            <p:cNvPr id="17" name="Line 16"/>
            <p:cNvSpPr>
              <a:spLocks noChangeShapeType="1"/>
            </p:cNvSpPr>
            <p:nvPr/>
          </p:nvSpPr>
          <p:spPr bwMode="auto">
            <a:xfrm>
              <a:off x="2312" y="2400"/>
              <a:ext cx="280" cy="62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 sz="1350">
                <a:latin typeface="Calibri"/>
                <a:cs typeface="Calibri"/>
              </a:endParaRPr>
            </a:p>
          </p:txBody>
        </p:sp>
      </p:grpSp>
      <p:sp>
        <p:nvSpPr>
          <p:cNvPr id="18" name="Text Box 17"/>
          <p:cNvSpPr txBox="1">
            <a:spLocks noChangeArrowheads="1"/>
          </p:cNvSpPr>
          <p:nvPr/>
        </p:nvSpPr>
        <p:spPr bwMode="auto">
          <a:xfrm>
            <a:off x="4969668" y="2927952"/>
            <a:ext cx="285750" cy="300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350">
                <a:latin typeface="Calibri"/>
                <a:cs typeface="Calibri"/>
              </a:rPr>
              <a:t>a</a:t>
            </a:r>
          </a:p>
        </p:txBody>
      </p:sp>
      <p:sp>
        <p:nvSpPr>
          <p:cNvPr id="19" name="Text Box 18"/>
          <p:cNvSpPr txBox="1">
            <a:spLocks noChangeArrowheads="1"/>
          </p:cNvSpPr>
          <p:nvPr/>
        </p:nvSpPr>
        <p:spPr bwMode="auto">
          <a:xfrm>
            <a:off x="5369718" y="2402886"/>
            <a:ext cx="285750" cy="300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350" dirty="0">
                <a:solidFill>
                  <a:srgbClr val="0000FF"/>
                </a:solidFill>
                <a:latin typeface="Calibri"/>
                <a:cs typeface="Calibri"/>
              </a:rPr>
              <a:t>s</a:t>
            </a:r>
          </a:p>
        </p:txBody>
      </p:sp>
      <p:sp>
        <p:nvSpPr>
          <p:cNvPr id="20" name="Text Box 19"/>
          <p:cNvSpPr txBox="1">
            <a:spLocks noChangeArrowheads="1"/>
          </p:cNvSpPr>
          <p:nvPr/>
        </p:nvSpPr>
        <p:spPr bwMode="auto">
          <a:xfrm>
            <a:off x="5255418" y="4631736"/>
            <a:ext cx="342900" cy="300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 rtl="1">
              <a:spcBef>
                <a:spcPct val="50000"/>
              </a:spcBef>
            </a:pPr>
            <a:r>
              <a:rPr lang="en-US" sz="1350" dirty="0">
                <a:solidFill>
                  <a:schemeClr val="accent2"/>
                </a:solidFill>
                <a:latin typeface="Calibri"/>
                <a:cs typeface="Calibri"/>
              </a:rPr>
              <a:t>s</a:t>
            </a:r>
            <a:r>
              <a:rPr lang="ja-JP" altLang="en-US" sz="1350">
                <a:solidFill>
                  <a:schemeClr val="accent2"/>
                </a:solidFill>
                <a:latin typeface="Calibri"/>
                <a:cs typeface="Calibri"/>
              </a:rPr>
              <a:t>’</a:t>
            </a:r>
            <a:endParaRPr lang="en-US" sz="1350" dirty="0">
              <a:solidFill>
                <a:schemeClr val="accent2"/>
              </a:solidFill>
              <a:latin typeface="Calibri"/>
              <a:cs typeface="Calibri"/>
            </a:endParaRPr>
          </a:p>
        </p:txBody>
      </p:sp>
      <p:sp>
        <p:nvSpPr>
          <p:cNvPr id="21" name="Text Box 20"/>
          <p:cNvSpPr txBox="1">
            <a:spLocks noChangeArrowheads="1"/>
          </p:cNvSpPr>
          <p:nvPr/>
        </p:nvSpPr>
        <p:spPr bwMode="auto">
          <a:xfrm>
            <a:off x="4855368" y="3488736"/>
            <a:ext cx="571500" cy="300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350" dirty="0">
                <a:solidFill>
                  <a:srgbClr val="008000"/>
                </a:solidFill>
                <a:latin typeface="Calibri"/>
                <a:cs typeface="Calibri"/>
              </a:rPr>
              <a:t>s, a</a:t>
            </a:r>
          </a:p>
        </p:txBody>
      </p:sp>
      <p:grpSp>
        <p:nvGrpSpPr>
          <p:cNvPr id="22" name="Group 21"/>
          <p:cNvGrpSpPr>
            <a:grpSpLocks/>
          </p:cNvGrpSpPr>
          <p:nvPr/>
        </p:nvGrpSpPr>
        <p:grpSpPr bwMode="auto">
          <a:xfrm>
            <a:off x="3712368" y="4917486"/>
            <a:ext cx="2800350" cy="400050"/>
            <a:chOff x="1584" y="1680"/>
            <a:chExt cx="2352" cy="336"/>
          </a:xfrm>
        </p:grpSpPr>
        <p:sp>
          <p:nvSpPr>
            <p:cNvPr id="23" name="Line 22"/>
            <p:cNvSpPr>
              <a:spLocks noChangeShapeType="1"/>
            </p:cNvSpPr>
            <p:nvPr/>
          </p:nvSpPr>
          <p:spPr bwMode="auto">
            <a:xfrm flipH="1">
              <a:off x="1584" y="1680"/>
              <a:ext cx="1152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 sz="1350">
                <a:latin typeface="Calibri"/>
                <a:cs typeface="Calibri"/>
              </a:endParaRPr>
            </a:p>
          </p:txBody>
        </p:sp>
        <p:sp>
          <p:nvSpPr>
            <p:cNvPr id="24" name="Line 23"/>
            <p:cNvSpPr>
              <a:spLocks noChangeShapeType="1"/>
            </p:cNvSpPr>
            <p:nvPr/>
          </p:nvSpPr>
          <p:spPr bwMode="auto">
            <a:xfrm>
              <a:off x="2736" y="1680"/>
              <a:ext cx="120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 sz="1350">
                <a:latin typeface="Calibri"/>
                <a:cs typeface="Calibri"/>
              </a:endParaRPr>
            </a:p>
          </p:txBody>
        </p:sp>
        <p:sp>
          <p:nvSpPr>
            <p:cNvPr id="25" name="Line 24"/>
            <p:cNvSpPr>
              <a:spLocks noChangeShapeType="1"/>
            </p:cNvSpPr>
            <p:nvPr/>
          </p:nvSpPr>
          <p:spPr bwMode="auto">
            <a:xfrm flipH="1">
              <a:off x="2304" y="1680"/>
              <a:ext cx="432" cy="33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 sz="1350">
                <a:latin typeface="Calibri"/>
                <a:cs typeface="Calibri"/>
              </a:endParaRPr>
            </a:p>
          </p:txBody>
        </p:sp>
        <p:sp>
          <p:nvSpPr>
            <p:cNvPr id="26" name="Line 25"/>
            <p:cNvSpPr>
              <a:spLocks noChangeShapeType="1"/>
            </p:cNvSpPr>
            <p:nvPr/>
          </p:nvSpPr>
          <p:spPr bwMode="auto">
            <a:xfrm>
              <a:off x="2736" y="1680"/>
              <a:ext cx="432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 sz="1350">
                <a:latin typeface="Calibri"/>
                <a:cs typeface="Calibri"/>
              </a:endParaRPr>
            </a:p>
          </p:txBody>
        </p:sp>
      </p:grpSp>
      <p:sp>
        <p:nvSpPr>
          <p:cNvPr id="27" name="Freeform 26"/>
          <p:cNvSpPr>
            <a:spLocks/>
          </p:cNvSpPr>
          <p:nvPr/>
        </p:nvSpPr>
        <p:spPr bwMode="auto">
          <a:xfrm>
            <a:off x="5026818" y="3928077"/>
            <a:ext cx="1600200" cy="303609"/>
          </a:xfrm>
          <a:custGeom>
            <a:avLst/>
            <a:gdLst>
              <a:gd name="T0" fmla="*/ 0 w 1344"/>
              <a:gd name="T1" fmla="*/ 2147483647 h 255"/>
              <a:gd name="T2" fmla="*/ 2147483647 w 1344"/>
              <a:gd name="T3" fmla="*/ 2147483647 h 255"/>
              <a:gd name="T4" fmla="*/ 2147483647 w 1344"/>
              <a:gd name="T5" fmla="*/ 2147483647 h 255"/>
              <a:gd name="T6" fmla="*/ 0 60000 65536"/>
              <a:gd name="T7" fmla="*/ 0 60000 65536"/>
              <a:gd name="T8" fmla="*/ 0 60000 65536"/>
              <a:gd name="T9" fmla="*/ 0 w 1344"/>
              <a:gd name="T10" fmla="*/ 0 h 255"/>
              <a:gd name="T11" fmla="*/ 1344 w 1344"/>
              <a:gd name="T12" fmla="*/ 255 h 255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344" h="255">
                <a:moveTo>
                  <a:pt x="0" y="255"/>
                </a:moveTo>
                <a:cubicBezTo>
                  <a:pt x="79" y="219"/>
                  <a:pt x="251" y="80"/>
                  <a:pt x="475" y="40"/>
                </a:cubicBezTo>
                <a:cubicBezTo>
                  <a:pt x="699" y="0"/>
                  <a:pt x="1199" y="19"/>
                  <a:pt x="1344" y="15"/>
                </a:cubicBezTo>
              </a:path>
            </a:pathLst>
          </a:custGeom>
          <a:noFill/>
          <a:ln w="50800">
            <a:solidFill>
              <a:srgbClr val="C00000"/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en-US" sz="1350">
              <a:latin typeface="Calibri"/>
              <a:cs typeface="Calibri"/>
            </a:endParaRPr>
          </a:p>
        </p:txBody>
      </p:sp>
      <p:sp>
        <p:nvSpPr>
          <p:cNvPr id="28" name="Text Box 27"/>
          <p:cNvSpPr txBox="1">
            <a:spLocks noChangeArrowheads="1"/>
          </p:cNvSpPr>
          <p:nvPr/>
        </p:nvSpPr>
        <p:spPr bwMode="auto">
          <a:xfrm>
            <a:off x="6741318" y="3774486"/>
            <a:ext cx="2114550" cy="11310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350" dirty="0">
                <a:solidFill>
                  <a:srgbClr val="C00000"/>
                </a:solidFill>
                <a:latin typeface="Calibri"/>
                <a:cs typeface="Calibri"/>
              </a:rPr>
              <a:t>(</a:t>
            </a:r>
            <a:r>
              <a:rPr lang="en-US" sz="1350" dirty="0" err="1">
                <a:solidFill>
                  <a:srgbClr val="C00000"/>
                </a:solidFill>
                <a:latin typeface="Calibri"/>
                <a:cs typeface="Calibri"/>
              </a:rPr>
              <a:t>s,a,s</a:t>
            </a:r>
            <a:r>
              <a:rPr lang="ja-JP" altLang="en-US" sz="1350" dirty="0">
                <a:solidFill>
                  <a:srgbClr val="C00000"/>
                </a:solidFill>
                <a:latin typeface="Calibri"/>
                <a:cs typeface="Calibri"/>
              </a:rPr>
              <a:t>’</a:t>
            </a:r>
            <a:r>
              <a:rPr lang="en-US" altLang="ja-JP" sz="1350" dirty="0">
                <a:solidFill>
                  <a:srgbClr val="C00000"/>
                </a:solidFill>
                <a:latin typeface="Calibri"/>
                <a:cs typeface="Calibri"/>
              </a:rPr>
              <a:t>) </a:t>
            </a:r>
            <a:r>
              <a:rPr lang="en-US" altLang="ja-JP" sz="1350" dirty="0" err="1">
                <a:solidFill>
                  <a:srgbClr val="C00000"/>
                </a:solidFill>
                <a:latin typeface="Calibri"/>
                <a:cs typeface="Calibri"/>
              </a:rPr>
              <a:t>llamada</a:t>
            </a:r>
            <a:r>
              <a:rPr lang="en-US" altLang="ja-JP" sz="1350" dirty="0">
                <a:solidFill>
                  <a:srgbClr val="C00000"/>
                </a:solidFill>
                <a:latin typeface="Calibri"/>
                <a:cs typeface="Calibri"/>
              </a:rPr>
              <a:t>  </a:t>
            </a:r>
            <a:r>
              <a:rPr lang="en-US" altLang="ja-JP" sz="1350" dirty="0" err="1">
                <a:solidFill>
                  <a:srgbClr val="C00000"/>
                </a:solidFill>
                <a:latin typeface="Calibri"/>
                <a:cs typeface="Calibri"/>
              </a:rPr>
              <a:t>una</a:t>
            </a:r>
            <a:r>
              <a:rPr lang="en-US" altLang="ja-JP" sz="135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lang="en-US" altLang="ja-JP" sz="1350" i="1" dirty="0" err="1">
                <a:solidFill>
                  <a:srgbClr val="C00000"/>
                </a:solidFill>
                <a:latin typeface="Calibri"/>
                <a:cs typeface="Calibri"/>
              </a:rPr>
              <a:t>transici</a:t>
            </a:r>
            <a:r>
              <a:rPr lang="es-ES" altLang="ja-JP" sz="1350" i="1" dirty="0" err="1">
                <a:solidFill>
                  <a:srgbClr val="C00000"/>
                </a:solidFill>
                <a:latin typeface="Calibri"/>
                <a:cs typeface="Calibri"/>
              </a:rPr>
              <a:t>ó</a:t>
            </a:r>
            <a:r>
              <a:rPr lang="en-US" altLang="ja-JP" sz="1350" i="1" dirty="0">
                <a:solidFill>
                  <a:srgbClr val="C00000"/>
                </a:solidFill>
                <a:latin typeface="Calibri"/>
                <a:cs typeface="Calibri"/>
              </a:rPr>
              <a:t>n</a:t>
            </a:r>
          </a:p>
          <a:p>
            <a:pPr>
              <a:spcBef>
                <a:spcPct val="50000"/>
              </a:spcBef>
            </a:pPr>
            <a:r>
              <a:rPr lang="en-US" sz="1350" dirty="0">
                <a:solidFill>
                  <a:srgbClr val="C00000"/>
                </a:solidFill>
                <a:latin typeface="Calibri"/>
                <a:cs typeface="Calibri"/>
              </a:rPr>
              <a:t>T(</a:t>
            </a:r>
            <a:r>
              <a:rPr lang="en-US" sz="1350" dirty="0" err="1">
                <a:solidFill>
                  <a:srgbClr val="C00000"/>
                </a:solidFill>
                <a:latin typeface="Calibri"/>
                <a:cs typeface="Calibri"/>
              </a:rPr>
              <a:t>s,a,s</a:t>
            </a:r>
            <a:r>
              <a:rPr lang="ja-JP" altLang="en-US" sz="1350" dirty="0">
                <a:solidFill>
                  <a:srgbClr val="C00000"/>
                </a:solidFill>
                <a:latin typeface="Calibri"/>
                <a:cs typeface="Calibri"/>
              </a:rPr>
              <a:t>’</a:t>
            </a:r>
            <a:r>
              <a:rPr lang="en-US" altLang="ja-JP" sz="1350" dirty="0">
                <a:solidFill>
                  <a:srgbClr val="C00000"/>
                </a:solidFill>
                <a:latin typeface="Calibri"/>
                <a:cs typeface="Calibri"/>
              </a:rPr>
              <a:t>) = P(s</a:t>
            </a:r>
            <a:r>
              <a:rPr lang="ja-JP" altLang="en-US" sz="1350" dirty="0">
                <a:solidFill>
                  <a:srgbClr val="C00000"/>
                </a:solidFill>
                <a:latin typeface="Calibri"/>
                <a:cs typeface="Calibri"/>
              </a:rPr>
              <a:t>’</a:t>
            </a:r>
            <a:r>
              <a:rPr lang="en-US" altLang="ja-JP" sz="1350" dirty="0">
                <a:solidFill>
                  <a:srgbClr val="C00000"/>
                </a:solidFill>
                <a:latin typeface="Calibri"/>
                <a:cs typeface="Calibri"/>
              </a:rPr>
              <a:t>|</a:t>
            </a:r>
            <a:r>
              <a:rPr lang="en-US" altLang="ja-JP" sz="1350" dirty="0" err="1">
                <a:solidFill>
                  <a:srgbClr val="C00000"/>
                </a:solidFill>
                <a:latin typeface="Calibri"/>
                <a:cs typeface="Calibri"/>
              </a:rPr>
              <a:t>s,a</a:t>
            </a:r>
            <a:r>
              <a:rPr lang="en-US" altLang="ja-JP" sz="1350" dirty="0">
                <a:solidFill>
                  <a:srgbClr val="C00000"/>
                </a:solidFill>
                <a:latin typeface="Calibri"/>
                <a:cs typeface="Calibri"/>
              </a:rPr>
              <a:t>)</a:t>
            </a:r>
          </a:p>
          <a:p>
            <a:pPr>
              <a:spcBef>
                <a:spcPct val="50000"/>
              </a:spcBef>
            </a:pPr>
            <a:r>
              <a:rPr lang="en-US" sz="1350" dirty="0">
                <a:solidFill>
                  <a:srgbClr val="C00000"/>
                </a:solidFill>
                <a:latin typeface="Calibri"/>
                <a:cs typeface="Calibri"/>
              </a:rPr>
              <a:t>R(</a:t>
            </a:r>
            <a:r>
              <a:rPr lang="en-US" sz="1350" dirty="0" err="1">
                <a:solidFill>
                  <a:srgbClr val="C00000"/>
                </a:solidFill>
                <a:latin typeface="Calibri"/>
                <a:cs typeface="Calibri"/>
              </a:rPr>
              <a:t>s,a,s</a:t>
            </a:r>
            <a:r>
              <a:rPr lang="ja-JP" altLang="en-US" sz="1350" dirty="0">
                <a:solidFill>
                  <a:srgbClr val="C00000"/>
                </a:solidFill>
                <a:latin typeface="Calibri"/>
                <a:cs typeface="Calibri"/>
              </a:rPr>
              <a:t>’</a:t>
            </a:r>
            <a:r>
              <a:rPr lang="en-US" altLang="ja-JP" sz="1350" dirty="0">
                <a:solidFill>
                  <a:srgbClr val="C00000"/>
                </a:solidFill>
                <a:latin typeface="Calibri"/>
                <a:cs typeface="Calibri"/>
              </a:rPr>
              <a:t>)</a:t>
            </a:r>
            <a:endParaRPr lang="en-US" sz="1350" dirty="0">
              <a:solidFill>
                <a:srgbClr val="C00000"/>
              </a:solidFill>
              <a:latin typeface="Calibri"/>
              <a:cs typeface="Calibri"/>
            </a:endParaRPr>
          </a:p>
        </p:txBody>
      </p:sp>
      <p:sp>
        <p:nvSpPr>
          <p:cNvPr id="29" name="Text Box 28"/>
          <p:cNvSpPr txBox="1">
            <a:spLocks noChangeArrowheads="1"/>
          </p:cNvSpPr>
          <p:nvPr/>
        </p:nvSpPr>
        <p:spPr bwMode="auto">
          <a:xfrm>
            <a:off x="4283868" y="4117386"/>
            <a:ext cx="800100" cy="300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350">
                <a:latin typeface="Calibri"/>
                <a:cs typeface="Calibri"/>
              </a:rPr>
              <a:t>s,a,s</a:t>
            </a:r>
            <a:r>
              <a:rPr lang="ja-JP" altLang="en-US" sz="1350">
                <a:latin typeface="Calibri"/>
                <a:cs typeface="Calibri"/>
              </a:rPr>
              <a:t>’</a:t>
            </a:r>
            <a:endParaRPr lang="en-US" sz="1350">
              <a:latin typeface="Calibri"/>
              <a:cs typeface="Calibri"/>
            </a:endParaRPr>
          </a:p>
        </p:txBody>
      </p:sp>
      <p:sp>
        <p:nvSpPr>
          <p:cNvPr id="30" name="Freeform 29"/>
          <p:cNvSpPr>
            <a:spLocks/>
          </p:cNvSpPr>
          <p:nvPr/>
        </p:nvSpPr>
        <p:spPr bwMode="auto">
          <a:xfrm>
            <a:off x="5661421" y="2529092"/>
            <a:ext cx="851297" cy="65280"/>
          </a:xfrm>
          <a:custGeom>
            <a:avLst/>
            <a:gdLst>
              <a:gd name="T0" fmla="*/ 0 w 1387"/>
              <a:gd name="T1" fmla="*/ 2147483647 h 38"/>
              <a:gd name="T2" fmla="*/ 2147483647 w 1387"/>
              <a:gd name="T3" fmla="*/ 2147483647 h 38"/>
              <a:gd name="T4" fmla="*/ 2147483647 w 1387"/>
              <a:gd name="T5" fmla="*/ 0 h 38"/>
              <a:gd name="T6" fmla="*/ 0 60000 65536"/>
              <a:gd name="T7" fmla="*/ 0 60000 65536"/>
              <a:gd name="T8" fmla="*/ 0 60000 65536"/>
              <a:gd name="T9" fmla="*/ 0 w 1387"/>
              <a:gd name="T10" fmla="*/ 0 h 38"/>
              <a:gd name="T11" fmla="*/ 1387 w 1387"/>
              <a:gd name="T12" fmla="*/ 38 h 3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387" h="38">
                <a:moveTo>
                  <a:pt x="0" y="38"/>
                </a:moveTo>
                <a:cubicBezTo>
                  <a:pt x="86" y="36"/>
                  <a:pt x="287" y="31"/>
                  <a:pt x="518" y="25"/>
                </a:cubicBezTo>
                <a:cubicBezTo>
                  <a:pt x="749" y="19"/>
                  <a:pt x="1242" y="4"/>
                  <a:pt x="1387" y="0"/>
                </a:cubicBezTo>
              </a:path>
            </a:pathLst>
          </a:custGeom>
          <a:noFill/>
          <a:ln w="50800">
            <a:solidFill>
              <a:srgbClr val="0000FF"/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en-US" sz="1350">
              <a:latin typeface="Calibri"/>
              <a:cs typeface="Calibri"/>
            </a:endParaRPr>
          </a:p>
        </p:txBody>
      </p:sp>
      <p:sp>
        <p:nvSpPr>
          <p:cNvPr id="31" name="Text Box 30"/>
          <p:cNvSpPr txBox="1">
            <a:spLocks noChangeArrowheads="1"/>
          </p:cNvSpPr>
          <p:nvPr/>
        </p:nvSpPr>
        <p:spPr bwMode="auto">
          <a:xfrm>
            <a:off x="6721471" y="2391574"/>
            <a:ext cx="1028700" cy="5078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350" dirty="0">
                <a:solidFill>
                  <a:srgbClr val="0000FF"/>
                </a:solidFill>
                <a:latin typeface="Calibri"/>
                <a:cs typeface="Calibri"/>
              </a:rPr>
              <a:t>s </a:t>
            </a:r>
            <a:r>
              <a:rPr lang="en-US" sz="1350" dirty="0" err="1">
                <a:solidFill>
                  <a:srgbClr val="0000FF"/>
                </a:solidFill>
                <a:latin typeface="Calibri"/>
                <a:cs typeface="Calibri"/>
              </a:rPr>
              <a:t>es</a:t>
            </a:r>
            <a:r>
              <a:rPr lang="en-US" sz="1350" dirty="0">
                <a:solidFill>
                  <a:srgbClr val="0000FF"/>
                </a:solidFill>
                <a:latin typeface="Calibri"/>
                <a:cs typeface="Calibri"/>
              </a:rPr>
              <a:t> un </a:t>
            </a:r>
            <a:r>
              <a:rPr lang="en-US" sz="1350" dirty="0" err="1">
                <a:solidFill>
                  <a:srgbClr val="0000FF"/>
                </a:solidFill>
                <a:latin typeface="Calibri"/>
                <a:cs typeface="Calibri"/>
              </a:rPr>
              <a:t>estado</a:t>
            </a:r>
            <a:endParaRPr lang="en-US" sz="1350" i="1" dirty="0">
              <a:solidFill>
                <a:srgbClr val="0000FF"/>
              </a:solidFill>
              <a:latin typeface="Calibri"/>
              <a:cs typeface="Calibri"/>
            </a:endParaRPr>
          </a:p>
        </p:txBody>
      </p:sp>
      <p:sp>
        <p:nvSpPr>
          <p:cNvPr id="32" name="Freeform 31"/>
          <p:cNvSpPr>
            <a:spLocks/>
          </p:cNvSpPr>
          <p:nvPr/>
        </p:nvSpPr>
        <p:spPr bwMode="auto">
          <a:xfrm flipH="1">
            <a:off x="3198018" y="3603036"/>
            <a:ext cx="1257300" cy="57150"/>
          </a:xfrm>
          <a:custGeom>
            <a:avLst/>
            <a:gdLst>
              <a:gd name="T0" fmla="*/ 0 w 1387"/>
              <a:gd name="T1" fmla="*/ 2147483647 h 38"/>
              <a:gd name="T2" fmla="*/ 2147483647 w 1387"/>
              <a:gd name="T3" fmla="*/ 2147483647 h 38"/>
              <a:gd name="T4" fmla="*/ 2147483647 w 1387"/>
              <a:gd name="T5" fmla="*/ 0 h 38"/>
              <a:gd name="T6" fmla="*/ 0 60000 65536"/>
              <a:gd name="T7" fmla="*/ 0 60000 65536"/>
              <a:gd name="T8" fmla="*/ 0 60000 65536"/>
              <a:gd name="T9" fmla="*/ 0 w 1387"/>
              <a:gd name="T10" fmla="*/ 0 h 38"/>
              <a:gd name="T11" fmla="*/ 1387 w 1387"/>
              <a:gd name="T12" fmla="*/ 38 h 3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387" h="38">
                <a:moveTo>
                  <a:pt x="0" y="38"/>
                </a:moveTo>
                <a:cubicBezTo>
                  <a:pt x="86" y="36"/>
                  <a:pt x="287" y="31"/>
                  <a:pt x="518" y="25"/>
                </a:cubicBezTo>
                <a:cubicBezTo>
                  <a:pt x="749" y="19"/>
                  <a:pt x="1242" y="4"/>
                  <a:pt x="1387" y="0"/>
                </a:cubicBezTo>
              </a:path>
            </a:pathLst>
          </a:custGeom>
          <a:noFill/>
          <a:ln w="50800">
            <a:solidFill>
              <a:srgbClr val="008000"/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en-US" sz="1350">
              <a:latin typeface="Calibri"/>
              <a:cs typeface="Calibri"/>
            </a:endParaRPr>
          </a:p>
        </p:txBody>
      </p:sp>
      <p:sp>
        <p:nvSpPr>
          <p:cNvPr id="33" name="Text Box 32"/>
          <p:cNvSpPr txBox="1">
            <a:spLocks noChangeArrowheads="1"/>
          </p:cNvSpPr>
          <p:nvPr/>
        </p:nvSpPr>
        <p:spPr bwMode="auto">
          <a:xfrm>
            <a:off x="2226468" y="3374437"/>
            <a:ext cx="1028700" cy="5078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350" dirty="0">
                <a:solidFill>
                  <a:srgbClr val="008000"/>
                </a:solidFill>
                <a:latin typeface="Calibri"/>
                <a:cs typeface="Calibri"/>
              </a:rPr>
              <a:t>(s, a) </a:t>
            </a:r>
            <a:r>
              <a:rPr lang="en-US" sz="1350" dirty="0" err="1">
                <a:solidFill>
                  <a:srgbClr val="008000"/>
                </a:solidFill>
                <a:latin typeface="Calibri"/>
                <a:cs typeface="Calibri"/>
              </a:rPr>
              <a:t>es</a:t>
            </a:r>
            <a:r>
              <a:rPr lang="en-US" sz="1350" dirty="0">
                <a:solidFill>
                  <a:srgbClr val="008000"/>
                </a:solidFill>
                <a:latin typeface="Calibri"/>
                <a:cs typeface="Calibri"/>
              </a:rPr>
              <a:t> un </a:t>
            </a:r>
            <a:r>
              <a:rPr lang="en-US" sz="1350" dirty="0" err="1">
                <a:solidFill>
                  <a:srgbClr val="008000"/>
                </a:solidFill>
                <a:latin typeface="Calibri"/>
                <a:cs typeface="Calibri"/>
              </a:rPr>
              <a:t>estado</a:t>
            </a:r>
            <a:r>
              <a:rPr lang="en-US" sz="1350" dirty="0">
                <a:solidFill>
                  <a:srgbClr val="008000"/>
                </a:solidFill>
                <a:latin typeface="Calibri"/>
                <a:cs typeface="Calibri"/>
              </a:rPr>
              <a:t>- </a:t>
            </a:r>
            <a:r>
              <a:rPr lang="en-US" sz="1350" i="1" dirty="0">
                <a:solidFill>
                  <a:srgbClr val="008000"/>
                </a:solidFill>
                <a:latin typeface="Calibri"/>
                <a:cs typeface="Calibri"/>
              </a:rPr>
              <a:t>q</a:t>
            </a:r>
          </a:p>
        </p:txBody>
      </p:sp>
      <p:pic>
        <p:nvPicPr>
          <p:cNvPr id="34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554087" y="2338951"/>
            <a:ext cx="1257300" cy="881597"/>
          </a:xfrm>
          <a:prstGeom prst="rect">
            <a:avLst/>
          </a:prstGeom>
          <a:noFill/>
        </p:spPr>
      </p:pic>
      <p:pic>
        <p:nvPicPr>
          <p:cNvPr id="3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731054" y="4392414"/>
            <a:ext cx="1383404" cy="1196826"/>
          </a:xfrm>
          <a:prstGeom prst="rect">
            <a:avLst/>
          </a:prstGeom>
          <a:noFill/>
        </p:spPr>
      </p:pic>
      <p:sp>
        <p:nvSpPr>
          <p:cNvPr id="36" name="TextBox 35"/>
          <p:cNvSpPr txBox="1"/>
          <p:nvPr/>
        </p:nvSpPr>
        <p:spPr>
          <a:xfrm>
            <a:off x="2099112" y="5623738"/>
            <a:ext cx="1620180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ES_tradnl" sz="1200">
                <a:solidFill>
                  <a:schemeClr val="tx1">
                    <a:lumMod val="50000"/>
                    <a:lumOff val="50000"/>
                  </a:schemeClr>
                </a:solidFill>
                <a:latin typeface="Bauhaus 93" charset="0"/>
                <a:ea typeface="Bauhaus 93" charset="0"/>
                <a:cs typeface="Bauhaus 93" charset="0"/>
              </a:rPr>
              <a:t>Inteligencia Artificial</a:t>
            </a:r>
          </a:p>
        </p:txBody>
      </p:sp>
    </p:spTree>
    <p:extLst>
      <p:ext uri="{BB962C8B-B14F-4D97-AF65-F5344CB8AC3E}">
        <p14:creationId xmlns:p14="http://schemas.microsoft.com/office/powerpoint/2010/main" val="201061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>
            <a:extLst>
              <a:ext uri="{FF2B5EF4-FFF2-40B4-BE49-F238E27FC236}">
                <a16:creationId xmlns="" xmlns:a16="http://schemas.microsoft.com/office/drawing/2014/main" id="{9A9677B4-FDD7-4C6B-845C-63E90A10AF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29071" y="3624069"/>
            <a:ext cx="4648200" cy="2950792"/>
          </a:xfrm>
          <a:prstGeom prst="rect">
            <a:avLst/>
          </a:prstGeom>
          <a:noFill/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Utilidades de Secuencias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b="1" dirty="0">
                <a:solidFill>
                  <a:schemeClr val="tx1"/>
                </a:solidFill>
              </a:rPr>
              <a:t>Pregunta Clave: </a:t>
            </a:r>
            <a:r>
              <a:rPr lang="es-MX" dirty="0">
                <a:solidFill>
                  <a:schemeClr val="tx1"/>
                </a:solidFill>
              </a:rPr>
              <a:t>¿Qué preferencias debe tener un agente sobre secuencias de recompensas </a:t>
            </a:r>
          </a:p>
          <a:p>
            <a:endParaRPr lang="es-MX" dirty="0">
              <a:solidFill>
                <a:schemeClr val="tx1"/>
              </a:solidFill>
            </a:endParaRPr>
          </a:p>
          <a:p>
            <a:r>
              <a:rPr lang="es-MX" dirty="0">
                <a:solidFill>
                  <a:schemeClr val="tx1"/>
                </a:solidFill>
              </a:rPr>
              <a:t>¿Más o menos?</a:t>
            </a:r>
          </a:p>
          <a:p>
            <a:endParaRPr lang="es-MX" dirty="0">
              <a:solidFill>
                <a:schemeClr val="tx1"/>
              </a:solidFill>
            </a:endParaRPr>
          </a:p>
          <a:p>
            <a:endParaRPr lang="es-MX" dirty="0">
              <a:solidFill>
                <a:schemeClr val="tx1"/>
              </a:solidFill>
            </a:endParaRPr>
          </a:p>
          <a:p>
            <a:endParaRPr lang="es-MX" dirty="0">
              <a:solidFill>
                <a:schemeClr val="tx1"/>
              </a:solidFill>
            </a:endParaRPr>
          </a:p>
          <a:p>
            <a:r>
              <a:rPr lang="es-MX" dirty="0">
                <a:solidFill>
                  <a:schemeClr val="tx1"/>
                </a:solidFill>
              </a:rPr>
              <a:t>¿Ahora o después</a:t>
            </a:r>
          </a:p>
        </p:txBody>
      </p:sp>
      <p:sp>
        <p:nvSpPr>
          <p:cNvPr id="4" name="TextBox 5"/>
          <p:cNvSpPr txBox="1"/>
          <p:nvPr/>
        </p:nvSpPr>
        <p:spPr>
          <a:xfrm>
            <a:off x="2729820" y="3336994"/>
            <a:ext cx="107278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>
                <a:latin typeface="Calibri" pitchFamily="34" charset="0"/>
              </a:rPr>
              <a:t>[1, 2, 2]</a:t>
            </a:r>
          </a:p>
        </p:txBody>
      </p:sp>
      <p:sp>
        <p:nvSpPr>
          <p:cNvPr id="5" name="Rectángulo 4"/>
          <p:cNvSpPr/>
          <p:nvPr/>
        </p:nvSpPr>
        <p:spPr>
          <a:xfrm>
            <a:off x="4219317" y="3362146"/>
            <a:ext cx="1015871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100" dirty="0">
                <a:latin typeface="Calibri" pitchFamily="34" charset="0"/>
              </a:rPr>
              <a:t>[2, 3, 4]</a:t>
            </a:r>
          </a:p>
        </p:txBody>
      </p:sp>
      <p:sp>
        <p:nvSpPr>
          <p:cNvPr id="6" name="TextBox 7"/>
          <p:cNvSpPr txBox="1"/>
          <p:nvPr/>
        </p:nvSpPr>
        <p:spPr>
          <a:xfrm>
            <a:off x="3730913" y="3362146"/>
            <a:ext cx="66783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>
                <a:latin typeface="Calibri" pitchFamily="34" charset="0"/>
              </a:rPr>
              <a:t> o</a:t>
            </a:r>
            <a:endParaRPr lang="en-US" sz="1350" dirty="0">
              <a:latin typeface="Calibri" pitchFamily="34" charset="0"/>
            </a:endParaRPr>
          </a:p>
        </p:txBody>
      </p:sp>
      <p:sp>
        <p:nvSpPr>
          <p:cNvPr id="7" name="TextBox 8"/>
          <p:cNvSpPr txBox="1"/>
          <p:nvPr/>
        </p:nvSpPr>
        <p:spPr>
          <a:xfrm>
            <a:off x="2721145" y="4895841"/>
            <a:ext cx="1016625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>
                <a:latin typeface="Calibri" pitchFamily="34" charset="0"/>
              </a:rPr>
              <a:t>[0, 0, 1]</a:t>
            </a:r>
          </a:p>
        </p:txBody>
      </p:sp>
      <p:sp>
        <p:nvSpPr>
          <p:cNvPr id="8" name="TextBox 9"/>
          <p:cNvSpPr txBox="1"/>
          <p:nvPr/>
        </p:nvSpPr>
        <p:spPr>
          <a:xfrm>
            <a:off x="4064832" y="4895841"/>
            <a:ext cx="1016625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>
                <a:latin typeface="Calibri" pitchFamily="34" charset="0"/>
              </a:rPr>
              <a:t>[1, 0, 0]</a:t>
            </a:r>
          </a:p>
        </p:txBody>
      </p:sp>
      <p:sp>
        <p:nvSpPr>
          <p:cNvPr id="9" name="TextBox 10"/>
          <p:cNvSpPr txBox="1"/>
          <p:nvPr/>
        </p:nvSpPr>
        <p:spPr>
          <a:xfrm>
            <a:off x="3676584" y="4915177"/>
            <a:ext cx="388248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>
                <a:latin typeface="Calibri" pitchFamily="34" charset="0"/>
              </a:rPr>
              <a:t> o</a:t>
            </a:r>
          </a:p>
        </p:txBody>
      </p:sp>
    </p:spTree>
    <p:extLst>
      <p:ext uri="{BB962C8B-B14F-4D97-AF65-F5344CB8AC3E}">
        <p14:creationId xmlns:p14="http://schemas.microsoft.com/office/powerpoint/2010/main" val="983263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Descontando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306112" y="1598442"/>
            <a:ext cx="7247148" cy="1555947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1800" dirty="0">
                <a:solidFill>
                  <a:schemeClr val="tx1"/>
                </a:solidFill>
              </a:rPr>
              <a:t>Es razonable maximizar la suma de las recompensas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1800" dirty="0">
                <a:solidFill>
                  <a:schemeClr val="tx1"/>
                </a:solidFill>
              </a:rPr>
              <a:t>Es también razonable preferir recompensas ahora que después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1800" dirty="0">
                <a:solidFill>
                  <a:schemeClr val="tx1"/>
                </a:solidFill>
              </a:rPr>
              <a:t>Una solución: Los valores de las recompensas decaen exponencialmente.</a:t>
            </a:r>
          </a:p>
        </p:txBody>
      </p:sp>
      <p:pic>
        <p:nvPicPr>
          <p:cNvPr id="4" name="Picture 3" descr="C:\Users\Dan\Dropbox\Office\CS 188\Ketrina Art\MDPs\Discounting.png"/>
          <p:cNvPicPr>
            <a:picLocks noChangeAspect="1" noChangeArrowheads="1"/>
          </p:cNvPicPr>
          <p:nvPr/>
        </p:nvPicPr>
        <p:blipFill>
          <a:blip r:embed="rId6" cstate="print"/>
          <a:srcRect l="73764" t="76543" r="1569"/>
          <a:stretch>
            <a:fillRect/>
          </a:stretch>
        </p:blipFill>
        <p:spPr bwMode="auto">
          <a:xfrm>
            <a:off x="6378234" y="3384426"/>
            <a:ext cx="1712786" cy="1085850"/>
          </a:xfrm>
          <a:prstGeom prst="rect">
            <a:avLst/>
          </a:prstGeom>
          <a:noFill/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61619" y="3043584"/>
            <a:ext cx="1712786" cy="1481785"/>
          </a:xfrm>
          <a:prstGeom prst="rect">
            <a:avLst/>
          </a:prstGeom>
          <a:noFill/>
        </p:spPr>
      </p:pic>
      <p:pic>
        <p:nvPicPr>
          <p:cNvPr id="6" name="Picture 3" descr="C:\Users\Dan\Dropbox\Office\CS 188\Ketrina Art\MDPs\Discounting.png"/>
          <p:cNvPicPr>
            <a:picLocks noChangeAspect="1" noChangeArrowheads="1"/>
          </p:cNvPicPr>
          <p:nvPr/>
        </p:nvPicPr>
        <p:blipFill>
          <a:blip r:embed="rId6" cstate="print"/>
          <a:srcRect l="73764" t="38272" r="1569" b="35802"/>
          <a:stretch>
            <a:fillRect/>
          </a:stretch>
        </p:blipFill>
        <p:spPr bwMode="auto">
          <a:xfrm>
            <a:off x="3977934" y="3212976"/>
            <a:ext cx="1712786" cy="1200150"/>
          </a:xfrm>
          <a:prstGeom prst="rect">
            <a:avLst/>
          </a:prstGeom>
          <a:noFill/>
        </p:spPr>
      </p:pic>
      <p:sp>
        <p:nvSpPr>
          <p:cNvPr id="7" name="TextBox 15"/>
          <p:cNvSpPr txBox="1"/>
          <p:nvPr/>
        </p:nvSpPr>
        <p:spPr>
          <a:xfrm>
            <a:off x="1461620" y="4984626"/>
            <a:ext cx="1543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libri" pitchFamily="34" charset="0"/>
              </a:rPr>
              <a:t>Vale </a:t>
            </a:r>
            <a:r>
              <a:rPr lang="en-US" dirty="0" err="1">
                <a:latin typeface="Calibri" pitchFamily="34" charset="0"/>
              </a:rPr>
              <a:t>Ahora</a:t>
            </a:r>
            <a:endParaRPr lang="en-US" dirty="0">
              <a:latin typeface="Calibri" pitchFamily="34" charset="0"/>
            </a:endParaRPr>
          </a:p>
        </p:txBody>
      </p:sp>
      <p:sp>
        <p:nvSpPr>
          <p:cNvPr id="8" name="TextBox 16"/>
          <p:cNvSpPr txBox="1"/>
          <p:nvPr/>
        </p:nvSpPr>
        <p:spPr>
          <a:xfrm>
            <a:off x="3861920" y="4984626"/>
            <a:ext cx="1828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libri" pitchFamily="34" charset="0"/>
              </a:rPr>
              <a:t>Vale al </a:t>
            </a:r>
            <a:r>
              <a:rPr lang="en-US" dirty="0" err="1">
                <a:latin typeface="Calibri" pitchFamily="34" charset="0"/>
              </a:rPr>
              <a:t>siguiente</a:t>
            </a:r>
            <a:r>
              <a:rPr lang="en-US" dirty="0">
                <a:latin typeface="Calibri" pitchFamily="34" charset="0"/>
              </a:rPr>
              <a:t> </a:t>
            </a:r>
            <a:r>
              <a:rPr lang="en-US" dirty="0" err="1">
                <a:latin typeface="Calibri" pitchFamily="34" charset="0"/>
              </a:rPr>
              <a:t>paso</a:t>
            </a:r>
            <a:endParaRPr lang="en-US" dirty="0">
              <a:latin typeface="Calibri" pitchFamily="34" charset="0"/>
            </a:endParaRPr>
          </a:p>
        </p:txBody>
      </p:sp>
      <p:sp>
        <p:nvSpPr>
          <p:cNvPr id="9" name="TextBox 17"/>
          <p:cNvSpPr txBox="1"/>
          <p:nvPr/>
        </p:nvSpPr>
        <p:spPr>
          <a:xfrm>
            <a:off x="6205070" y="4984626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libri" pitchFamily="34" charset="0"/>
              </a:rPr>
              <a:t>Vale </a:t>
            </a:r>
            <a:r>
              <a:rPr lang="en-US" dirty="0" err="1">
                <a:latin typeface="Calibri" pitchFamily="34" charset="0"/>
              </a:rPr>
              <a:t>en</a:t>
            </a:r>
            <a:r>
              <a:rPr lang="en-US" dirty="0">
                <a:latin typeface="Calibri" pitchFamily="34" charset="0"/>
              </a:rPr>
              <a:t> 2 </a:t>
            </a:r>
            <a:r>
              <a:rPr lang="en-US" dirty="0" err="1">
                <a:latin typeface="Calibri" pitchFamily="34" charset="0"/>
              </a:rPr>
              <a:t>pasos</a:t>
            </a:r>
            <a:endParaRPr lang="en-US" dirty="0">
              <a:latin typeface="Calibri" pitchFamily="34" charset="0"/>
            </a:endParaRPr>
          </a:p>
        </p:txBody>
      </p:sp>
      <p:pic>
        <p:nvPicPr>
          <p:cNvPr id="10" name="Picture 21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/>
          <a:stretch>
            <a:fillRect/>
          </a:stretch>
        </p:blipFill>
        <p:spPr bwMode="auto">
          <a:xfrm>
            <a:off x="2147419" y="4491483"/>
            <a:ext cx="158354" cy="263923"/>
          </a:xfrm>
          <a:prstGeom prst="rect">
            <a:avLst/>
          </a:prstGeom>
          <a:noFill/>
          <a:ln/>
          <a:effectLst/>
        </p:spPr>
      </p:pic>
      <p:pic>
        <p:nvPicPr>
          <p:cNvPr id="11" name="Picture 22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/>
          <a:stretch>
            <a:fillRect/>
          </a:stretch>
        </p:blipFill>
        <p:spPr bwMode="auto">
          <a:xfrm>
            <a:off x="4719170" y="4567263"/>
            <a:ext cx="210516" cy="245252"/>
          </a:xfrm>
          <a:prstGeom prst="rect">
            <a:avLst/>
          </a:prstGeom>
          <a:noFill/>
          <a:ln/>
          <a:effectLst/>
        </p:spPr>
      </p:pic>
      <p:pic>
        <p:nvPicPr>
          <p:cNvPr id="12" name="Picture 23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/>
          <a:stretch>
            <a:fillRect/>
          </a:stretch>
        </p:blipFill>
        <p:spPr bwMode="auto">
          <a:xfrm>
            <a:off x="7062144" y="4413127"/>
            <a:ext cx="385988" cy="420695"/>
          </a:xfrm>
          <a:prstGeom prst="rect">
            <a:avLst/>
          </a:prstGeom>
          <a:noFill/>
          <a:ln/>
          <a:effectLst/>
        </p:spPr>
      </p:pic>
    </p:spTree>
    <p:extLst>
      <p:ext uri="{BB962C8B-B14F-4D97-AF65-F5344CB8AC3E}">
        <p14:creationId xmlns:p14="http://schemas.microsoft.com/office/powerpoint/2010/main" val="4095767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Descontando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223628" y="1371600"/>
            <a:ext cx="3868610" cy="4055622"/>
          </a:xfrm>
        </p:spPr>
        <p:txBody>
          <a:bodyPr>
            <a:normAutofit fontScale="92500" lnSpcReduction="10000"/>
          </a:bodyPr>
          <a:lstStyle/>
          <a:p>
            <a:r>
              <a:rPr lang="es-MX" dirty="0">
                <a:solidFill>
                  <a:schemeClr val="tx1"/>
                </a:solidFill>
              </a:rPr>
              <a:t>Cómo descontar?</a:t>
            </a:r>
          </a:p>
          <a:p>
            <a:pPr lvl="1"/>
            <a:r>
              <a:rPr lang="es-MX" dirty="0">
                <a:solidFill>
                  <a:schemeClr val="tx1"/>
                </a:solidFill>
              </a:rPr>
              <a:t>Cada vez que  descendemos un nivel, multiplicamos en el descuento una vez </a:t>
            </a:r>
          </a:p>
          <a:p>
            <a:pPr marL="42863"/>
            <a:endParaRPr lang="es-MX" dirty="0">
              <a:solidFill>
                <a:schemeClr val="tx1"/>
              </a:solidFill>
            </a:endParaRPr>
          </a:p>
          <a:p>
            <a:pPr marL="385763" indent="-342900"/>
            <a:r>
              <a:rPr lang="es-MX" dirty="0">
                <a:solidFill>
                  <a:schemeClr val="tx1"/>
                </a:solidFill>
              </a:rPr>
              <a:t>Por qué descontar?</a:t>
            </a:r>
          </a:p>
          <a:p>
            <a:pPr marL="685800" lvl="1" indent="-342900"/>
            <a:r>
              <a:rPr lang="es-MX" dirty="0">
                <a:solidFill>
                  <a:schemeClr val="tx1"/>
                </a:solidFill>
              </a:rPr>
              <a:t>Recompensas tempranas, probablemente tienen mayor utilidad que recompensas tardías</a:t>
            </a:r>
          </a:p>
          <a:p>
            <a:pPr marL="685800" lvl="1" indent="-342900"/>
            <a:r>
              <a:rPr lang="es-MX" dirty="0">
                <a:solidFill>
                  <a:schemeClr val="tx1"/>
                </a:solidFill>
              </a:rPr>
              <a:t>También ayudan a la convergencia de nuestros algoritmos</a:t>
            </a:r>
          </a:p>
          <a:p>
            <a:pPr marL="685800" lvl="1" indent="-342900"/>
            <a:endParaRPr lang="es-MX" dirty="0">
              <a:solidFill>
                <a:schemeClr val="tx1"/>
              </a:solidFill>
            </a:endParaRPr>
          </a:p>
          <a:p>
            <a:pPr marL="385763" indent="-342900"/>
            <a:r>
              <a:rPr lang="es-MX" dirty="0">
                <a:solidFill>
                  <a:schemeClr val="tx1"/>
                </a:solidFill>
              </a:rPr>
              <a:t>Ejemplo: Descuento de 0.5</a:t>
            </a:r>
          </a:p>
          <a:p>
            <a:pPr marL="685800" lvl="1" indent="-342900"/>
            <a:r>
              <a:rPr lang="en-US" dirty="0">
                <a:solidFill>
                  <a:schemeClr val="tx1"/>
                </a:solidFill>
                <a:ea typeface="ＭＳ Ｐゴシック" pitchFamily="34" charset="-128"/>
                <a:sym typeface="Symbol" pitchFamily="18" charset="2"/>
              </a:rPr>
              <a:t>U([1,2,3]) = 1*1 + 0.5*2 + 0.25*3</a:t>
            </a:r>
          </a:p>
          <a:p>
            <a:pPr marL="685800" lvl="1" indent="-342900"/>
            <a:r>
              <a:rPr lang="en-US" dirty="0">
                <a:solidFill>
                  <a:schemeClr val="tx1"/>
                </a:solidFill>
                <a:ea typeface="ＭＳ Ｐゴシック" pitchFamily="34" charset="-128"/>
                <a:sym typeface="Symbol" pitchFamily="18" charset="2"/>
              </a:rPr>
              <a:t>U([1,2,3]) &lt; U([3,2,1])</a:t>
            </a:r>
          </a:p>
          <a:p>
            <a:pPr marL="685800" lvl="1" indent="-342900"/>
            <a:endParaRPr lang="es-MX" dirty="0"/>
          </a:p>
        </p:txBody>
      </p:sp>
      <p:sp>
        <p:nvSpPr>
          <p:cNvPr id="4" name="AutoShape 62"/>
          <p:cNvSpPr>
            <a:spLocks/>
          </p:cNvSpPr>
          <p:nvPr/>
        </p:nvSpPr>
        <p:spPr bwMode="auto">
          <a:xfrm>
            <a:off x="6769410" y="3126414"/>
            <a:ext cx="228600" cy="857250"/>
          </a:xfrm>
          <a:prstGeom prst="leftBrace">
            <a:avLst>
              <a:gd name="adj1" fmla="val 31250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5" name="AutoShape 63"/>
          <p:cNvSpPr>
            <a:spLocks/>
          </p:cNvSpPr>
          <p:nvPr/>
        </p:nvSpPr>
        <p:spPr bwMode="auto">
          <a:xfrm>
            <a:off x="6769410" y="1983414"/>
            <a:ext cx="228600" cy="857250"/>
          </a:xfrm>
          <a:prstGeom prst="leftBrace">
            <a:avLst>
              <a:gd name="adj1" fmla="val 31250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6" name="AutoShape 64"/>
          <p:cNvSpPr>
            <a:spLocks/>
          </p:cNvSpPr>
          <p:nvPr/>
        </p:nvSpPr>
        <p:spPr bwMode="auto">
          <a:xfrm>
            <a:off x="6769470" y="4269414"/>
            <a:ext cx="228600" cy="857250"/>
          </a:xfrm>
          <a:prstGeom prst="leftBrace">
            <a:avLst>
              <a:gd name="adj1" fmla="val 31250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1350"/>
          </a:p>
        </p:txBody>
      </p:sp>
      <p:pic>
        <p:nvPicPr>
          <p:cNvPr id="7" name="Picture 71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/>
          <a:stretch>
            <a:fillRect/>
          </a:stretch>
        </p:blipFill>
        <p:spPr bwMode="auto">
          <a:xfrm>
            <a:off x="6312210" y="2232032"/>
            <a:ext cx="158354" cy="263923"/>
          </a:xfrm>
          <a:prstGeom prst="rect">
            <a:avLst/>
          </a:prstGeom>
          <a:noFill/>
          <a:ln/>
          <a:effectLst/>
        </p:spPr>
      </p:pic>
      <p:pic>
        <p:nvPicPr>
          <p:cNvPr id="8" name="Picture 72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/>
          <a:stretch>
            <a:fillRect/>
          </a:stretch>
        </p:blipFill>
        <p:spPr bwMode="auto">
          <a:xfrm>
            <a:off x="6293384" y="3390088"/>
            <a:ext cx="210516" cy="245252"/>
          </a:xfrm>
          <a:prstGeom prst="rect">
            <a:avLst/>
          </a:prstGeom>
          <a:noFill/>
          <a:ln/>
          <a:effectLst/>
        </p:spPr>
      </p:pic>
      <p:pic>
        <p:nvPicPr>
          <p:cNvPr id="9" name="Picture 73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/>
          <a:stretch>
            <a:fillRect/>
          </a:stretch>
        </p:blipFill>
        <p:spPr bwMode="auto">
          <a:xfrm>
            <a:off x="6232450" y="4416310"/>
            <a:ext cx="385988" cy="420695"/>
          </a:xfrm>
          <a:prstGeom prst="rect">
            <a:avLst/>
          </a:prstGeom>
          <a:noFill/>
          <a:ln/>
          <a:effectLst/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12060" y="1754814"/>
            <a:ext cx="1321188" cy="1143000"/>
          </a:xfrm>
          <a:prstGeom prst="rect">
            <a:avLst/>
          </a:prstGeom>
          <a:noFill/>
        </p:spPr>
      </p:pic>
      <p:pic>
        <p:nvPicPr>
          <p:cNvPr id="11" name="Picture 3" descr="C:\Users\Dan\Dropbox\Office\CS 188\Ketrina Art\MDPs\Discounting.png"/>
          <p:cNvPicPr>
            <a:picLocks noChangeAspect="1" noChangeArrowheads="1"/>
          </p:cNvPicPr>
          <p:nvPr/>
        </p:nvPicPr>
        <p:blipFill>
          <a:blip r:embed="rId9" cstate="print"/>
          <a:srcRect l="73764" t="38272" r="1569" b="35802"/>
          <a:stretch>
            <a:fillRect/>
          </a:stretch>
        </p:blipFill>
        <p:spPr bwMode="auto">
          <a:xfrm>
            <a:off x="5112060" y="3069265"/>
            <a:ext cx="1174596" cy="823040"/>
          </a:xfrm>
          <a:prstGeom prst="rect">
            <a:avLst/>
          </a:prstGeom>
          <a:noFill/>
        </p:spPr>
      </p:pic>
      <p:pic>
        <p:nvPicPr>
          <p:cNvPr id="12" name="Picture 3" descr="C:\Users\Dan\Dropbox\Office\CS 188\Ketrina Art\MDPs\Discounting.png"/>
          <p:cNvPicPr>
            <a:picLocks noChangeAspect="1" noChangeArrowheads="1"/>
          </p:cNvPicPr>
          <p:nvPr/>
        </p:nvPicPr>
        <p:blipFill>
          <a:blip r:embed="rId9" cstate="print"/>
          <a:srcRect l="73764" t="76543" r="1569"/>
          <a:stretch>
            <a:fillRect/>
          </a:stretch>
        </p:blipFill>
        <p:spPr bwMode="auto">
          <a:xfrm>
            <a:off x="4909511" y="4255181"/>
            <a:ext cx="1171905" cy="742950"/>
          </a:xfrm>
          <a:prstGeom prst="rect">
            <a:avLst/>
          </a:prstGeom>
          <a:noFill/>
        </p:spPr>
      </p:pic>
      <p:grpSp>
        <p:nvGrpSpPr>
          <p:cNvPr id="13" name="Group 4"/>
          <p:cNvGrpSpPr>
            <a:grpSpLocks/>
          </p:cNvGrpSpPr>
          <p:nvPr/>
        </p:nvGrpSpPr>
        <p:grpSpPr bwMode="auto">
          <a:xfrm>
            <a:off x="7017832" y="1561883"/>
            <a:ext cx="1601390" cy="3681413"/>
            <a:chOff x="4085" y="960"/>
            <a:chExt cx="1345" cy="3092"/>
          </a:xfrm>
        </p:grpSpPr>
        <p:grpSp>
          <p:nvGrpSpPr>
            <p:cNvPr id="14" name="Group 5"/>
            <p:cNvGrpSpPr>
              <a:grpSpLocks/>
            </p:cNvGrpSpPr>
            <p:nvPr/>
          </p:nvGrpSpPr>
          <p:grpSpPr bwMode="auto">
            <a:xfrm>
              <a:off x="4085" y="960"/>
              <a:ext cx="1291" cy="1223"/>
              <a:chOff x="2400" y="1401"/>
              <a:chExt cx="1392" cy="1319"/>
            </a:xfrm>
          </p:grpSpPr>
          <p:sp>
            <p:nvSpPr>
              <p:cNvPr id="53" name="AutoShape 6"/>
              <p:cNvSpPr>
                <a:spLocks noChangeArrowheads="1"/>
              </p:cNvSpPr>
              <p:nvPr/>
            </p:nvSpPr>
            <p:spPr bwMode="auto">
              <a:xfrm>
                <a:off x="3070" y="1488"/>
                <a:ext cx="155" cy="124"/>
              </a:xfrm>
              <a:prstGeom prst="triangle">
                <a:avLst>
                  <a:gd name="adj" fmla="val 50000"/>
                </a:avLst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 sz="1350"/>
              </a:p>
            </p:txBody>
          </p:sp>
          <p:grpSp>
            <p:nvGrpSpPr>
              <p:cNvPr id="54" name="Group 7"/>
              <p:cNvGrpSpPr>
                <a:grpSpLocks/>
              </p:cNvGrpSpPr>
              <p:nvPr/>
            </p:nvGrpSpPr>
            <p:grpSpPr bwMode="auto">
              <a:xfrm>
                <a:off x="2529" y="1617"/>
                <a:ext cx="1263" cy="361"/>
                <a:chOff x="1584" y="1680"/>
                <a:chExt cx="2352" cy="336"/>
              </a:xfrm>
            </p:grpSpPr>
            <p:sp>
              <p:nvSpPr>
                <p:cNvPr id="67" name="Line 8"/>
                <p:cNvSpPr>
                  <a:spLocks noChangeShapeType="1"/>
                </p:cNvSpPr>
                <p:nvPr/>
              </p:nvSpPr>
              <p:spPr bwMode="auto">
                <a:xfrm flipH="1">
                  <a:off x="1584" y="1680"/>
                  <a:ext cx="1152" cy="33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 sz="1350"/>
                </a:p>
              </p:txBody>
            </p:sp>
            <p:sp>
              <p:nvSpPr>
                <p:cNvPr id="68" name="Line 9"/>
                <p:cNvSpPr>
                  <a:spLocks noChangeShapeType="1"/>
                </p:cNvSpPr>
                <p:nvPr/>
              </p:nvSpPr>
              <p:spPr bwMode="auto">
                <a:xfrm>
                  <a:off x="2736" y="1680"/>
                  <a:ext cx="1200" cy="28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 sz="1350"/>
                </a:p>
              </p:txBody>
            </p:sp>
            <p:sp>
              <p:nvSpPr>
                <p:cNvPr id="69" name="Line 10"/>
                <p:cNvSpPr>
                  <a:spLocks noChangeShapeType="1"/>
                </p:cNvSpPr>
                <p:nvPr/>
              </p:nvSpPr>
              <p:spPr bwMode="auto">
                <a:xfrm flipH="1">
                  <a:off x="2304" y="1680"/>
                  <a:ext cx="432" cy="33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 sz="1350"/>
                </a:p>
              </p:txBody>
            </p:sp>
            <p:sp>
              <p:nvSpPr>
                <p:cNvPr id="70" name="Line 11"/>
                <p:cNvSpPr>
                  <a:spLocks noChangeShapeType="1"/>
                </p:cNvSpPr>
                <p:nvPr/>
              </p:nvSpPr>
              <p:spPr bwMode="auto">
                <a:xfrm>
                  <a:off x="2736" y="1680"/>
                  <a:ext cx="432" cy="28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 sz="1350"/>
                </a:p>
              </p:txBody>
            </p:sp>
          </p:grpSp>
          <p:sp>
            <p:nvSpPr>
              <p:cNvPr id="55" name="Oval 12"/>
              <p:cNvSpPr>
                <a:spLocks noChangeArrowheads="1"/>
              </p:cNvSpPr>
              <p:nvPr/>
            </p:nvSpPr>
            <p:spPr bwMode="auto">
              <a:xfrm>
                <a:off x="2864" y="1978"/>
                <a:ext cx="129" cy="129"/>
              </a:xfrm>
              <a:prstGeom prst="ellipse">
                <a:avLst/>
              </a:prstGeom>
              <a:solidFill>
                <a:srgbClr val="008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350"/>
              </a:p>
            </p:txBody>
          </p:sp>
          <p:grpSp>
            <p:nvGrpSpPr>
              <p:cNvPr id="56" name="Group 13"/>
              <p:cNvGrpSpPr>
                <a:grpSpLocks/>
              </p:cNvGrpSpPr>
              <p:nvPr/>
            </p:nvGrpSpPr>
            <p:grpSpPr bwMode="auto">
              <a:xfrm>
                <a:off x="2400" y="2107"/>
                <a:ext cx="1057" cy="386"/>
                <a:chOff x="1536" y="2400"/>
                <a:chExt cx="1584" cy="624"/>
              </a:xfrm>
            </p:grpSpPr>
            <p:sp>
              <p:nvSpPr>
                <p:cNvPr id="63" name="Line 14"/>
                <p:cNvSpPr>
                  <a:spLocks noChangeShapeType="1"/>
                </p:cNvSpPr>
                <p:nvPr/>
              </p:nvSpPr>
              <p:spPr bwMode="auto">
                <a:xfrm flipH="1">
                  <a:off x="1536" y="2400"/>
                  <a:ext cx="776" cy="62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 sz="1350"/>
                </a:p>
              </p:txBody>
            </p:sp>
            <p:sp>
              <p:nvSpPr>
                <p:cNvPr id="64" name="Line 15"/>
                <p:cNvSpPr>
                  <a:spLocks noChangeShapeType="1"/>
                </p:cNvSpPr>
                <p:nvPr/>
              </p:nvSpPr>
              <p:spPr bwMode="auto">
                <a:xfrm>
                  <a:off x="2312" y="2400"/>
                  <a:ext cx="808" cy="62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 sz="1350"/>
                </a:p>
              </p:txBody>
            </p:sp>
            <p:sp>
              <p:nvSpPr>
                <p:cNvPr id="65" name="Line 16"/>
                <p:cNvSpPr>
                  <a:spLocks noChangeShapeType="1"/>
                </p:cNvSpPr>
                <p:nvPr/>
              </p:nvSpPr>
              <p:spPr bwMode="auto">
                <a:xfrm flipH="1">
                  <a:off x="2021" y="2400"/>
                  <a:ext cx="291" cy="624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 sz="1350"/>
                </a:p>
              </p:txBody>
            </p:sp>
            <p:sp>
              <p:nvSpPr>
                <p:cNvPr id="66" name="Line 17"/>
                <p:cNvSpPr>
                  <a:spLocks noChangeShapeType="1"/>
                </p:cNvSpPr>
                <p:nvPr/>
              </p:nvSpPr>
              <p:spPr bwMode="auto">
                <a:xfrm>
                  <a:off x="2312" y="2400"/>
                  <a:ext cx="280" cy="624"/>
                </a:xfrm>
                <a:prstGeom prst="line">
                  <a:avLst/>
                </a:prstGeom>
                <a:noFill/>
                <a:ln w="28575">
                  <a:solidFill>
                    <a:srgbClr val="C00000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 sz="1350"/>
                </a:p>
              </p:txBody>
            </p:sp>
          </p:grpSp>
          <p:sp>
            <p:nvSpPr>
              <p:cNvPr id="57" name="Text Box 18"/>
              <p:cNvSpPr txBox="1">
                <a:spLocks noChangeArrowheads="1"/>
              </p:cNvSpPr>
              <p:nvPr/>
            </p:nvSpPr>
            <p:spPr bwMode="auto">
              <a:xfrm>
                <a:off x="3024" y="1680"/>
                <a:ext cx="129" cy="27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n-US" sz="1350"/>
              </a:p>
            </p:txBody>
          </p:sp>
          <p:sp>
            <p:nvSpPr>
              <p:cNvPr id="58" name="Text Box 19"/>
              <p:cNvSpPr txBox="1">
                <a:spLocks noChangeArrowheads="1"/>
              </p:cNvSpPr>
              <p:nvPr/>
            </p:nvSpPr>
            <p:spPr bwMode="auto">
              <a:xfrm>
                <a:off x="3216" y="1401"/>
                <a:ext cx="129" cy="27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n-US" sz="1350">
                  <a:solidFill>
                    <a:srgbClr val="CC0000"/>
                  </a:solidFill>
                </a:endParaRPr>
              </a:p>
            </p:txBody>
          </p:sp>
          <p:sp>
            <p:nvSpPr>
              <p:cNvPr id="59" name="Text Box 20"/>
              <p:cNvSpPr txBox="1">
                <a:spLocks noChangeArrowheads="1"/>
              </p:cNvSpPr>
              <p:nvPr/>
            </p:nvSpPr>
            <p:spPr bwMode="auto">
              <a:xfrm>
                <a:off x="2976" y="1920"/>
                <a:ext cx="559" cy="27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n-US" sz="1350">
                  <a:solidFill>
                    <a:srgbClr val="3333FF"/>
                  </a:solidFill>
                </a:endParaRPr>
              </a:p>
            </p:txBody>
          </p:sp>
          <p:sp>
            <p:nvSpPr>
              <p:cNvPr id="60" name="Text Box 21"/>
              <p:cNvSpPr txBox="1">
                <a:spLocks noChangeArrowheads="1"/>
              </p:cNvSpPr>
              <p:nvPr/>
            </p:nvSpPr>
            <p:spPr bwMode="auto">
              <a:xfrm>
                <a:off x="2616" y="2261"/>
                <a:ext cx="504" cy="27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n-US" sz="1350"/>
              </a:p>
            </p:txBody>
          </p:sp>
          <p:sp>
            <p:nvSpPr>
              <p:cNvPr id="61" name="AutoShape 22"/>
              <p:cNvSpPr>
                <a:spLocks noChangeArrowheads="1"/>
              </p:cNvSpPr>
              <p:nvPr/>
            </p:nvSpPr>
            <p:spPr bwMode="auto">
              <a:xfrm>
                <a:off x="3019" y="2499"/>
                <a:ext cx="154" cy="123"/>
              </a:xfrm>
              <a:prstGeom prst="triangle">
                <a:avLst>
                  <a:gd name="adj" fmla="val 50000"/>
                </a:avLst>
              </a:prstGeom>
              <a:solidFill>
                <a:srgbClr val="CC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r" rtl="1"/>
                <a:endParaRPr lang="en-US" sz="1350"/>
              </a:p>
            </p:txBody>
          </p:sp>
          <p:sp>
            <p:nvSpPr>
              <p:cNvPr id="62" name="Text Box 23"/>
              <p:cNvSpPr txBox="1">
                <a:spLocks noChangeArrowheads="1"/>
              </p:cNvSpPr>
              <p:nvPr/>
            </p:nvSpPr>
            <p:spPr bwMode="auto">
              <a:xfrm>
                <a:off x="3173" y="2448"/>
                <a:ext cx="235" cy="27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r" rtl="1">
                  <a:spcBef>
                    <a:spcPct val="50000"/>
                  </a:spcBef>
                </a:pPr>
                <a:endParaRPr lang="en-US" sz="1350">
                  <a:solidFill>
                    <a:srgbClr val="CC0000"/>
                  </a:solidFill>
                </a:endParaRPr>
              </a:p>
            </p:txBody>
          </p:sp>
        </p:grpSp>
        <p:grpSp>
          <p:nvGrpSpPr>
            <p:cNvPr id="15" name="Group 24"/>
            <p:cNvGrpSpPr>
              <a:grpSpLocks/>
            </p:cNvGrpSpPr>
            <p:nvPr/>
          </p:nvGrpSpPr>
          <p:grpSpPr bwMode="auto">
            <a:xfrm flipH="1">
              <a:off x="4128" y="1895"/>
              <a:ext cx="1302" cy="1222"/>
              <a:chOff x="2400" y="1401"/>
              <a:chExt cx="1392" cy="1319"/>
            </a:xfrm>
          </p:grpSpPr>
          <p:sp>
            <p:nvSpPr>
              <p:cNvPr id="35" name="AutoShape 25"/>
              <p:cNvSpPr>
                <a:spLocks noChangeArrowheads="1"/>
              </p:cNvSpPr>
              <p:nvPr/>
            </p:nvSpPr>
            <p:spPr bwMode="auto">
              <a:xfrm>
                <a:off x="3070" y="1488"/>
                <a:ext cx="155" cy="124"/>
              </a:xfrm>
              <a:prstGeom prst="triangle">
                <a:avLst>
                  <a:gd name="adj" fmla="val 50000"/>
                </a:avLst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 sz="1350"/>
              </a:p>
            </p:txBody>
          </p:sp>
          <p:grpSp>
            <p:nvGrpSpPr>
              <p:cNvPr id="36" name="Group 26"/>
              <p:cNvGrpSpPr>
                <a:grpSpLocks/>
              </p:cNvGrpSpPr>
              <p:nvPr/>
            </p:nvGrpSpPr>
            <p:grpSpPr bwMode="auto">
              <a:xfrm>
                <a:off x="2529" y="1617"/>
                <a:ext cx="1263" cy="361"/>
                <a:chOff x="1584" y="1680"/>
                <a:chExt cx="2352" cy="336"/>
              </a:xfrm>
            </p:grpSpPr>
            <p:sp>
              <p:nvSpPr>
                <p:cNvPr id="49" name="Line 27"/>
                <p:cNvSpPr>
                  <a:spLocks noChangeShapeType="1"/>
                </p:cNvSpPr>
                <p:nvPr/>
              </p:nvSpPr>
              <p:spPr bwMode="auto">
                <a:xfrm flipH="1">
                  <a:off x="1584" y="1680"/>
                  <a:ext cx="1152" cy="33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 sz="1350"/>
                </a:p>
              </p:txBody>
            </p:sp>
            <p:sp>
              <p:nvSpPr>
                <p:cNvPr id="50" name="Line 28"/>
                <p:cNvSpPr>
                  <a:spLocks noChangeShapeType="1"/>
                </p:cNvSpPr>
                <p:nvPr/>
              </p:nvSpPr>
              <p:spPr bwMode="auto">
                <a:xfrm>
                  <a:off x="2736" y="1680"/>
                  <a:ext cx="1200" cy="28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 sz="1350"/>
                </a:p>
              </p:txBody>
            </p:sp>
            <p:sp>
              <p:nvSpPr>
                <p:cNvPr id="51" name="Line 29"/>
                <p:cNvSpPr>
                  <a:spLocks noChangeShapeType="1"/>
                </p:cNvSpPr>
                <p:nvPr/>
              </p:nvSpPr>
              <p:spPr bwMode="auto">
                <a:xfrm flipH="1">
                  <a:off x="2304" y="1680"/>
                  <a:ext cx="432" cy="33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 sz="1350"/>
                </a:p>
              </p:txBody>
            </p:sp>
            <p:sp>
              <p:nvSpPr>
                <p:cNvPr id="52" name="Line 30"/>
                <p:cNvSpPr>
                  <a:spLocks noChangeShapeType="1"/>
                </p:cNvSpPr>
                <p:nvPr/>
              </p:nvSpPr>
              <p:spPr bwMode="auto">
                <a:xfrm>
                  <a:off x="2736" y="1680"/>
                  <a:ext cx="432" cy="28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 sz="1350"/>
                </a:p>
              </p:txBody>
            </p:sp>
          </p:grpSp>
          <p:sp>
            <p:nvSpPr>
              <p:cNvPr id="37" name="Oval 31"/>
              <p:cNvSpPr>
                <a:spLocks noChangeArrowheads="1"/>
              </p:cNvSpPr>
              <p:nvPr/>
            </p:nvSpPr>
            <p:spPr bwMode="auto">
              <a:xfrm>
                <a:off x="2864" y="1978"/>
                <a:ext cx="129" cy="129"/>
              </a:xfrm>
              <a:prstGeom prst="ellipse">
                <a:avLst/>
              </a:prstGeom>
              <a:solidFill>
                <a:srgbClr val="008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350"/>
              </a:p>
            </p:txBody>
          </p:sp>
          <p:grpSp>
            <p:nvGrpSpPr>
              <p:cNvPr id="38" name="Group 32"/>
              <p:cNvGrpSpPr>
                <a:grpSpLocks/>
              </p:cNvGrpSpPr>
              <p:nvPr/>
            </p:nvGrpSpPr>
            <p:grpSpPr bwMode="auto">
              <a:xfrm>
                <a:off x="2400" y="2107"/>
                <a:ext cx="1057" cy="386"/>
                <a:chOff x="1536" y="2400"/>
                <a:chExt cx="1584" cy="624"/>
              </a:xfrm>
            </p:grpSpPr>
            <p:sp>
              <p:nvSpPr>
                <p:cNvPr id="45" name="Line 33"/>
                <p:cNvSpPr>
                  <a:spLocks noChangeShapeType="1"/>
                </p:cNvSpPr>
                <p:nvPr/>
              </p:nvSpPr>
              <p:spPr bwMode="auto">
                <a:xfrm flipH="1">
                  <a:off x="1536" y="2400"/>
                  <a:ext cx="776" cy="62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 sz="1350"/>
                </a:p>
              </p:txBody>
            </p:sp>
            <p:sp>
              <p:nvSpPr>
                <p:cNvPr id="46" name="Line 34"/>
                <p:cNvSpPr>
                  <a:spLocks noChangeShapeType="1"/>
                </p:cNvSpPr>
                <p:nvPr/>
              </p:nvSpPr>
              <p:spPr bwMode="auto">
                <a:xfrm>
                  <a:off x="2312" y="2400"/>
                  <a:ext cx="808" cy="62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 sz="1350"/>
                </a:p>
              </p:txBody>
            </p:sp>
            <p:sp>
              <p:nvSpPr>
                <p:cNvPr id="47" name="Line 35"/>
                <p:cNvSpPr>
                  <a:spLocks noChangeShapeType="1"/>
                </p:cNvSpPr>
                <p:nvPr/>
              </p:nvSpPr>
              <p:spPr bwMode="auto">
                <a:xfrm flipH="1">
                  <a:off x="2021" y="2400"/>
                  <a:ext cx="291" cy="624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 sz="1350"/>
                </a:p>
              </p:txBody>
            </p:sp>
            <p:sp>
              <p:nvSpPr>
                <p:cNvPr id="48" name="Line 36"/>
                <p:cNvSpPr>
                  <a:spLocks noChangeShapeType="1"/>
                </p:cNvSpPr>
                <p:nvPr/>
              </p:nvSpPr>
              <p:spPr bwMode="auto">
                <a:xfrm>
                  <a:off x="2312" y="2400"/>
                  <a:ext cx="280" cy="624"/>
                </a:xfrm>
                <a:prstGeom prst="line">
                  <a:avLst/>
                </a:prstGeom>
                <a:noFill/>
                <a:ln w="28575">
                  <a:solidFill>
                    <a:srgbClr val="C00000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 sz="1350"/>
                </a:p>
              </p:txBody>
            </p:sp>
          </p:grpSp>
          <p:sp>
            <p:nvSpPr>
              <p:cNvPr id="39" name="Text Box 37"/>
              <p:cNvSpPr txBox="1">
                <a:spLocks noChangeArrowheads="1"/>
              </p:cNvSpPr>
              <p:nvPr/>
            </p:nvSpPr>
            <p:spPr bwMode="auto">
              <a:xfrm>
                <a:off x="3024" y="1680"/>
                <a:ext cx="129" cy="27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n-US" sz="1350"/>
              </a:p>
            </p:txBody>
          </p:sp>
          <p:sp>
            <p:nvSpPr>
              <p:cNvPr id="40" name="Text Box 38"/>
              <p:cNvSpPr txBox="1">
                <a:spLocks noChangeArrowheads="1"/>
              </p:cNvSpPr>
              <p:nvPr/>
            </p:nvSpPr>
            <p:spPr bwMode="auto">
              <a:xfrm>
                <a:off x="3216" y="1401"/>
                <a:ext cx="129" cy="27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n-US" sz="1350">
                  <a:solidFill>
                    <a:srgbClr val="CC0000"/>
                  </a:solidFill>
                </a:endParaRPr>
              </a:p>
            </p:txBody>
          </p:sp>
          <p:sp>
            <p:nvSpPr>
              <p:cNvPr id="41" name="Text Box 39"/>
              <p:cNvSpPr txBox="1">
                <a:spLocks noChangeArrowheads="1"/>
              </p:cNvSpPr>
              <p:nvPr/>
            </p:nvSpPr>
            <p:spPr bwMode="auto">
              <a:xfrm>
                <a:off x="2976" y="1920"/>
                <a:ext cx="559" cy="27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n-US" sz="1350">
                  <a:solidFill>
                    <a:srgbClr val="3333FF"/>
                  </a:solidFill>
                </a:endParaRPr>
              </a:p>
            </p:txBody>
          </p:sp>
          <p:sp>
            <p:nvSpPr>
              <p:cNvPr id="42" name="Text Box 40"/>
              <p:cNvSpPr txBox="1">
                <a:spLocks noChangeArrowheads="1"/>
              </p:cNvSpPr>
              <p:nvPr/>
            </p:nvSpPr>
            <p:spPr bwMode="auto">
              <a:xfrm>
                <a:off x="2616" y="2261"/>
                <a:ext cx="504" cy="27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n-US" sz="1350"/>
              </a:p>
            </p:txBody>
          </p:sp>
          <p:sp>
            <p:nvSpPr>
              <p:cNvPr id="43" name="AutoShape 41"/>
              <p:cNvSpPr>
                <a:spLocks noChangeArrowheads="1"/>
              </p:cNvSpPr>
              <p:nvPr/>
            </p:nvSpPr>
            <p:spPr bwMode="auto">
              <a:xfrm>
                <a:off x="3019" y="2499"/>
                <a:ext cx="154" cy="123"/>
              </a:xfrm>
              <a:prstGeom prst="triangle">
                <a:avLst>
                  <a:gd name="adj" fmla="val 50000"/>
                </a:avLst>
              </a:prstGeom>
              <a:solidFill>
                <a:srgbClr val="CC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r" rtl="1"/>
                <a:endParaRPr lang="en-US" sz="1350"/>
              </a:p>
            </p:txBody>
          </p:sp>
          <p:sp>
            <p:nvSpPr>
              <p:cNvPr id="44" name="Text Box 42"/>
              <p:cNvSpPr txBox="1">
                <a:spLocks noChangeArrowheads="1"/>
              </p:cNvSpPr>
              <p:nvPr/>
            </p:nvSpPr>
            <p:spPr bwMode="auto">
              <a:xfrm>
                <a:off x="3173" y="2448"/>
                <a:ext cx="235" cy="27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r" rtl="1">
                  <a:spcBef>
                    <a:spcPct val="50000"/>
                  </a:spcBef>
                </a:pPr>
                <a:endParaRPr lang="en-US" sz="1350">
                  <a:solidFill>
                    <a:srgbClr val="CC0000"/>
                  </a:solidFill>
                </a:endParaRPr>
              </a:p>
            </p:txBody>
          </p:sp>
        </p:grpSp>
        <p:grpSp>
          <p:nvGrpSpPr>
            <p:cNvPr id="16" name="Group 43"/>
            <p:cNvGrpSpPr>
              <a:grpSpLocks/>
            </p:cNvGrpSpPr>
            <p:nvPr/>
          </p:nvGrpSpPr>
          <p:grpSpPr bwMode="auto">
            <a:xfrm>
              <a:off x="4085" y="2829"/>
              <a:ext cx="1291" cy="1223"/>
              <a:chOff x="2400" y="1401"/>
              <a:chExt cx="1392" cy="1319"/>
            </a:xfrm>
          </p:grpSpPr>
          <p:sp>
            <p:nvSpPr>
              <p:cNvPr id="17" name="AutoShape 44"/>
              <p:cNvSpPr>
                <a:spLocks noChangeArrowheads="1"/>
              </p:cNvSpPr>
              <p:nvPr/>
            </p:nvSpPr>
            <p:spPr bwMode="auto">
              <a:xfrm>
                <a:off x="3070" y="1488"/>
                <a:ext cx="155" cy="124"/>
              </a:xfrm>
              <a:prstGeom prst="triangle">
                <a:avLst>
                  <a:gd name="adj" fmla="val 50000"/>
                </a:avLst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 sz="1350"/>
              </a:p>
            </p:txBody>
          </p:sp>
          <p:grpSp>
            <p:nvGrpSpPr>
              <p:cNvPr id="18" name="Group 45"/>
              <p:cNvGrpSpPr>
                <a:grpSpLocks/>
              </p:cNvGrpSpPr>
              <p:nvPr/>
            </p:nvGrpSpPr>
            <p:grpSpPr bwMode="auto">
              <a:xfrm>
                <a:off x="2529" y="1617"/>
                <a:ext cx="1263" cy="361"/>
                <a:chOff x="1584" y="1680"/>
                <a:chExt cx="2352" cy="336"/>
              </a:xfrm>
            </p:grpSpPr>
            <p:sp>
              <p:nvSpPr>
                <p:cNvPr id="31" name="Line 46"/>
                <p:cNvSpPr>
                  <a:spLocks noChangeShapeType="1"/>
                </p:cNvSpPr>
                <p:nvPr/>
              </p:nvSpPr>
              <p:spPr bwMode="auto">
                <a:xfrm flipH="1">
                  <a:off x="1584" y="1680"/>
                  <a:ext cx="1152" cy="33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 sz="1350"/>
                </a:p>
              </p:txBody>
            </p:sp>
            <p:sp>
              <p:nvSpPr>
                <p:cNvPr id="32" name="Line 47"/>
                <p:cNvSpPr>
                  <a:spLocks noChangeShapeType="1"/>
                </p:cNvSpPr>
                <p:nvPr/>
              </p:nvSpPr>
              <p:spPr bwMode="auto">
                <a:xfrm>
                  <a:off x="2736" y="1680"/>
                  <a:ext cx="1200" cy="28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 sz="1350"/>
                </a:p>
              </p:txBody>
            </p:sp>
            <p:sp>
              <p:nvSpPr>
                <p:cNvPr id="33" name="Line 48"/>
                <p:cNvSpPr>
                  <a:spLocks noChangeShapeType="1"/>
                </p:cNvSpPr>
                <p:nvPr/>
              </p:nvSpPr>
              <p:spPr bwMode="auto">
                <a:xfrm flipH="1">
                  <a:off x="2304" y="1680"/>
                  <a:ext cx="432" cy="33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 sz="1350"/>
                </a:p>
              </p:txBody>
            </p:sp>
            <p:sp>
              <p:nvSpPr>
                <p:cNvPr id="34" name="Line 49"/>
                <p:cNvSpPr>
                  <a:spLocks noChangeShapeType="1"/>
                </p:cNvSpPr>
                <p:nvPr/>
              </p:nvSpPr>
              <p:spPr bwMode="auto">
                <a:xfrm>
                  <a:off x="2736" y="1680"/>
                  <a:ext cx="432" cy="28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 sz="1350"/>
                </a:p>
              </p:txBody>
            </p:sp>
          </p:grpSp>
          <p:sp>
            <p:nvSpPr>
              <p:cNvPr id="19" name="Oval 50"/>
              <p:cNvSpPr>
                <a:spLocks noChangeArrowheads="1"/>
              </p:cNvSpPr>
              <p:nvPr/>
            </p:nvSpPr>
            <p:spPr bwMode="auto">
              <a:xfrm>
                <a:off x="2864" y="1978"/>
                <a:ext cx="129" cy="129"/>
              </a:xfrm>
              <a:prstGeom prst="ellipse">
                <a:avLst/>
              </a:prstGeom>
              <a:solidFill>
                <a:srgbClr val="008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350"/>
              </a:p>
            </p:txBody>
          </p:sp>
          <p:grpSp>
            <p:nvGrpSpPr>
              <p:cNvPr id="20" name="Group 51"/>
              <p:cNvGrpSpPr>
                <a:grpSpLocks/>
              </p:cNvGrpSpPr>
              <p:nvPr/>
            </p:nvGrpSpPr>
            <p:grpSpPr bwMode="auto">
              <a:xfrm>
                <a:off x="2400" y="2107"/>
                <a:ext cx="1057" cy="386"/>
                <a:chOff x="1536" y="2400"/>
                <a:chExt cx="1584" cy="624"/>
              </a:xfrm>
            </p:grpSpPr>
            <p:sp>
              <p:nvSpPr>
                <p:cNvPr id="27" name="Line 52"/>
                <p:cNvSpPr>
                  <a:spLocks noChangeShapeType="1"/>
                </p:cNvSpPr>
                <p:nvPr/>
              </p:nvSpPr>
              <p:spPr bwMode="auto">
                <a:xfrm flipH="1">
                  <a:off x="1536" y="2400"/>
                  <a:ext cx="776" cy="62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 sz="1350"/>
                </a:p>
              </p:txBody>
            </p:sp>
            <p:sp>
              <p:nvSpPr>
                <p:cNvPr id="28" name="Line 53"/>
                <p:cNvSpPr>
                  <a:spLocks noChangeShapeType="1"/>
                </p:cNvSpPr>
                <p:nvPr/>
              </p:nvSpPr>
              <p:spPr bwMode="auto">
                <a:xfrm>
                  <a:off x="2312" y="2400"/>
                  <a:ext cx="808" cy="62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 sz="1350"/>
                </a:p>
              </p:txBody>
            </p:sp>
            <p:sp>
              <p:nvSpPr>
                <p:cNvPr id="29" name="Line 54"/>
                <p:cNvSpPr>
                  <a:spLocks noChangeShapeType="1"/>
                </p:cNvSpPr>
                <p:nvPr/>
              </p:nvSpPr>
              <p:spPr bwMode="auto">
                <a:xfrm flipH="1">
                  <a:off x="2021" y="2400"/>
                  <a:ext cx="291" cy="624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 sz="1350"/>
                </a:p>
              </p:txBody>
            </p:sp>
            <p:sp>
              <p:nvSpPr>
                <p:cNvPr id="30" name="Line 55"/>
                <p:cNvSpPr>
                  <a:spLocks noChangeShapeType="1"/>
                </p:cNvSpPr>
                <p:nvPr/>
              </p:nvSpPr>
              <p:spPr bwMode="auto">
                <a:xfrm>
                  <a:off x="2312" y="2400"/>
                  <a:ext cx="280" cy="624"/>
                </a:xfrm>
                <a:prstGeom prst="line">
                  <a:avLst/>
                </a:prstGeom>
                <a:noFill/>
                <a:ln w="28575">
                  <a:solidFill>
                    <a:srgbClr val="C00000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 sz="1350"/>
                </a:p>
              </p:txBody>
            </p:sp>
          </p:grpSp>
          <p:sp>
            <p:nvSpPr>
              <p:cNvPr id="21" name="Text Box 56"/>
              <p:cNvSpPr txBox="1">
                <a:spLocks noChangeArrowheads="1"/>
              </p:cNvSpPr>
              <p:nvPr/>
            </p:nvSpPr>
            <p:spPr bwMode="auto">
              <a:xfrm>
                <a:off x="3024" y="1680"/>
                <a:ext cx="129" cy="27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n-US" sz="1350"/>
              </a:p>
            </p:txBody>
          </p:sp>
          <p:sp>
            <p:nvSpPr>
              <p:cNvPr id="22" name="Text Box 57"/>
              <p:cNvSpPr txBox="1">
                <a:spLocks noChangeArrowheads="1"/>
              </p:cNvSpPr>
              <p:nvPr/>
            </p:nvSpPr>
            <p:spPr bwMode="auto">
              <a:xfrm>
                <a:off x="3216" y="1401"/>
                <a:ext cx="129" cy="27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n-US" sz="1350">
                  <a:solidFill>
                    <a:srgbClr val="CC0000"/>
                  </a:solidFill>
                </a:endParaRPr>
              </a:p>
            </p:txBody>
          </p:sp>
          <p:sp>
            <p:nvSpPr>
              <p:cNvPr id="23" name="Text Box 58"/>
              <p:cNvSpPr txBox="1">
                <a:spLocks noChangeArrowheads="1"/>
              </p:cNvSpPr>
              <p:nvPr/>
            </p:nvSpPr>
            <p:spPr bwMode="auto">
              <a:xfrm>
                <a:off x="2976" y="1920"/>
                <a:ext cx="559" cy="27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n-US" sz="1350">
                  <a:solidFill>
                    <a:srgbClr val="3333FF"/>
                  </a:solidFill>
                </a:endParaRPr>
              </a:p>
            </p:txBody>
          </p:sp>
          <p:sp>
            <p:nvSpPr>
              <p:cNvPr id="24" name="Text Box 59"/>
              <p:cNvSpPr txBox="1">
                <a:spLocks noChangeArrowheads="1"/>
              </p:cNvSpPr>
              <p:nvPr/>
            </p:nvSpPr>
            <p:spPr bwMode="auto">
              <a:xfrm>
                <a:off x="2616" y="2261"/>
                <a:ext cx="504" cy="27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n-US" sz="1350"/>
              </a:p>
            </p:txBody>
          </p:sp>
          <p:sp>
            <p:nvSpPr>
              <p:cNvPr id="25" name="AutoShape 60"/>
              <p:cNvSpPr>
                <a:spLocks noChangeArrowheads="1"/>
              </p:cNvSpPr>
              <p:nvPr/>
            </p:nvSpPr>
            <p:spPr bwMode="auto">
              <a:xfrm>
                <a:off x="3019" y="2499"/>
                <a:ext cx="154" cy="123"/>
              </a:xfrm>
              <a:prstGeom prst="triangle">
                <a:avLst>
                  <a:gd name="adj" fmla="val 50000"/>
                </a:avLst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r" rtl="1"/>
                <a:endParaRPr lang="en-US" sz="1350"/>
              </a:p>
            </p:txBody>
          </p:sp>
          <p:sp>
            <p:nvSpPr>
              <p:cNvPr id="26" name="Text Box 61"/>
              <p:cNvSpPr txBox="1">
                <a:spLocks noChangeArrowheads="1"/>
              </p:cNvSpPr>
              <p:nvPr/>
            </p:nvSpPr>
            <p:spPr bwMode="auto">
              <a:xfrm>
                <a:off x="3173" y="2448"/>
                <a:ext cx="235" cy="27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r" rtl="1">
                  <a:spcBef>
                    <a:spcPct val="50000"/>
                  </a:spcBef>
                </a:pPr>
                <a:endParaRPr lang="en-US" sz="1350">
                  <a:solidFill>
                    <a:srgbClr val="CC0000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38999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9818901-B90F-4B02-9433-16E77E3A5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Descontando: Ejercicio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4E27514C-95F1-48D1-9D34-258C16DE9A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45920" y="1786597"/>
            <a:ext cx="6773593" cy="533693"/>
          </a:xfrm>
        </p:spPr>
        <p:txBody>
          <a:bodyPr/>
          <a:lstStyle/>
          <a:p>
            <a:r>
              <a:rPr lang="es-MX" dirty="0"/>
              <a:t>Sea el siguiente mundo cuadriculado: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9CD5A275-EADC-4C8F-B50B-A69F0292E9A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1259" y="2320290"/>
            <a:ext cx="3142371" cy="964708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="" xmlns:a16="http://schemas.microsoft.com/office/drawing/2014/main" id="{692B8663-6659-402E-89CA-279A7D1F2E88}"/>
              </a:ext>
            </a:extLst>
          </p:cNvPr>
          <p:cNvSpPr txBox="1">
            <a:spLocks/>
          </p:cNvSpPr>
          <p:nvPr/>
        </p:nvSpPr>
        <p:spPr>
          <a:xfrm>
            <a:off x="1325881" y="3379177"/>
            <a:ext cx="7093632" cy="3033053"/>
          </a:xfrm>
          <a:prstGeom prst="rect">
            <a:avLst/>
          </a:prstGeom>
        </p:spPr>
        <p:txBody>
          <a:bodyPr/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100" kern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MX" sz="1600" dirty="0"/>
              <a:t>Las acciones disponibles son en cada estado moverse hacia la derecha o izquierda, y son exitosas el 80% del tiempo. En el estado a y e está disponible la acción de salir y esta es siempre exitosa. </a:t>
            </a:r>
            <a:br>
              <a:rPr lang="es-MX" sz="1600" dirty="0"/>
            </a:br>
            <a:r>
              <a:rPr lang="es-MX" sz="1600" dirty="0"/>
              <a:t>R(a, Salir, Edo. Terminal) = 10 y R(e, Salir, Edo. Terminal) = 1</a:t>
            </a:r>
          </a:p>
          <a:p>
            <a:pPr algn="just"/>
            <a:endParaRPr lang="es-MX" sz="1600" dirty="0"/>
          </a:p>
          <a:p>
            <a:pPr marL="342900" indent="-342900" algn="just">
              <a:buFont typeface="+mj-lt"/>
              <a:buAutoNum type="arabicPeriod"/>
            </a:pPr>
            <a:r>
              <a:rPr lang="es-MX" sz="1600" dirty="0"/>
              <a:t>Sea </a:t>
            </a:r>
            <a:r>
              <a:rPr lang="es-MX" sz="1600" i="1" dirty="0"/>
              <a:t>γ</a:t>
            </a:r>
            <a:r>
              <a:rPr lang="es-MX" sz="1600" dirty="0"/>
              <a:t> = 0.1. ¿Cuál es la acción óptima en el estado actual </a:t>
            </a:r>
            <a:r>
              <a:rPr lang="es-MX" sz="1600" i="1" dirty="0"/>
              <a:t>d</a:t>
            </a:r>
            <a:r>
              <a:rPr lang="es-MX" sz="1600" dirty="0"/>
              <a:t>?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s-MX" sz="1600" dirty="0"/>
              <a:t>Sea </a:t>
            </a:r>
            <a:r>
              <a:rPr lang="es-MX" sz="1600" i="1" dirty="0"/>
              <a:t>γ</a:t>
            </a:r>
            <a:r>
              <a:rPr lang="es-MX" sz="1600" dirty="0"/>
              <a:t> = 0.9999. ¿Cuál es la acción óptima en el estado actual </a:t>
            </a:r>
            <a:r>
              <a:rPr lang="es-MX" sz="1600" i="1" dirty="0"/>
              <a:t>d</a:t>
            </a:r>
            <a:r>
              <a:rPr lang="es-MX" sz="1600" dirty="0"/>
              <a:t>?</a:t>
            </a:r>
          </a:p>
          <a:p>
            <a:pPr marL="342900" indent="-342900" algn="just">
              <a:buFont typeface="+mj-lt"/>
              <a:buAutoNum type="arabicPeriod"/>
            </a:pPr>
            <a:endParaRPr lang="es-MX" sz="1600" dirty="0"/>
          </a:p>
        </p:txBody>
      </p:sp>
    </p:spTree>
    <p:extLst>
      <p:ext uri="{BB962C8B-B14F-4D97-AF65-F5344CB8AC3E}">
        <p14:creationId xmlns:p14="http://schemas.microsoft.com/office/powerpoint/2010/main" val="1098023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3BCAAB5-9060-4EA9-BEB3-86D0D84F23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Búsqueda no determinista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="" xmlns:a16="http://schemas.microsoft.com/office/drawing/2014/main" id="{B990E4E7-0B2C-4A9F-A3E4-B129444804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63580" y="1139484"/>
            <a:ext cx="6150138" cy="53276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985574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Preferencias Estacionarias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45920" y="1341121"/>
            <a:ext cx="6773593" cy="4890868"/>
          </a:xfrm>
        </p:spPr>
        <p:txBody>
          <a:bodyPr/>
          <a:lstStyle/>
          <a:p>
            <a:endParaRPr lang="es-MX" dirty="0" smtClean="0">
              <a:solidFill>
                <a:schemeClr val="tx1"/>
              </a:solidFill>
            </a:endParaRPr>
          </a:p>
          <a:p>
            <a:r>
              <a:rPr lang="es-MX" dirty="0" smtClean="0">
                <a:solidFill>
                  <a:schemeClr val="tx1"/>
                </a:solidFill>
              </a:rPr>
              <a:t>Teorema</a:t>
            </a:r>
            <a:r>
              <a:rPr lang="es-MX" dirty="0">
                <a:solidFill>
                  <a:schemeClr val="tx1"/>
                </a:solidFill>
              </a:rPr>
              <a:t>: si asumimos </a:t>
            </a:r>
            <a:r>
              <a:rPr lang="es-MX" dirty="0">
                <a:solidFill>
                  <a:srgbClr val="FF0000"/>
                </a:solidFill>
              </a:rPr>
              <a:t>preferecias estacionarias</a:t>
            </a:r>
            <a:r>
              <a:rPr lang="es-MX" dirty="0">
                <a:solidFill>
                  <a:schemeClr val="tx1"/>
                </a:solidFill>
              </a:rPr>
              <a:t>:</a:t>
            </a:r>
          </a:p>
          <a:p>
            <a:endParaRPr lang="es-MX" dirty="0">
              <a:solidFill>
                <a:schemeClr val="tx1"/>
              </a:solidFill>
            </a:endParaRPr>
          </a:p>
          <a:p>
            <a:endParaRPr lang="es-MX" dirty="0">
              <a:solidFill>
                <a:schemeClr val="tx1"/>
              </a:solidFill>
            </a:endParaRPr>
          </a:p>
          <a:p>
            <a:r>
              <a:rPr lang="es-MX" dirty="0" smtClean="0">
                <a:solidFill>
                  <a:schemeClr val="tx1"/>
                </a:solidFill>
              </a:rPr>
              <a:t>Entonces</a:t>
            </a:r>
            <a:r>
              <a:rPr lang="es-MX" dirty="0">
                <a:solidFill>
                  <a:schemeClr val="tx1"/>
                </a:solidFill>
              </a:rPr>
              <a:t>: Hay sólo dos formas de definir utilidades</a:t>
            </a:r>
          </a:p>
          <a:p>
            <a:endParaRPr lang="es-MX" dirty="0">
              <a:solidFill>
                <a:schemeClr val="tx1"/>
              </a:solidFill>
            </a:endParaRPr>
          </a:p>
          <a:p>
            <a:pPr lvl="1"/>
            <a:r>
              <a:rPr lang="es-MX" dirty="0"/>
              <a:t>Utilidad Aditiva: </a:t>
            </a:r>
          </a:p>
          <a:p>
            <a:pPr lvl="1"/>
            <a:r>
              <a:rPr lang="es-MX" dirty="0"/>
              <a:t>Utilidad Descontada:  </a:t>
            </a:r>
          </a:p>
        </p:txBody>
      </p:sp>
      <p:pic>
        <p:nvPicPr>
          <p:cNvPr id="7" name="Picture 9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098324" y="5108098"/>
            <a:ext cx="4346934" cy="2394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10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098324" y="5826150"/>
            <a:ext cx="4466643" cy="2730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314913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Utilidades Infinitas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MX" sz="1500" b="1" dirty="0">
                <a:solidFill>
                  <a:schemeClr val="tx1"/>
                </a:solidFill>
              </a:rPr>
              <a:t>Problema: ¿Qué pasaría si un juego durara por siempre ? Obtendríamos recompensas infinitas?</a:t>
            </a:r>
          </a:p>
          <a:p>
            <a:r>
              <a:rPr lang="es-MX" sz="1500" b="1" dirty="0">
                <a:solidFill>
                  <a:schemeClr val="tx1"/>
                </a:solidFill>
              </a:rPr>
              <a:t>Soluciones:</a:t>
            </a:r>
          </a:p>
          <a:p>
            <a:pPr lvl="1"/>
            <a:r>
              <a:rPr lang="es-MX" sz="1350" dirty="0"/>
              <a:t>Horizonte Finito: </a:t>
            </a:r>
            <a:r>
              <a:rPr lang="es-MX" sz="1350" dirty="0">
                <a:sym typeface="Wingdings" panose="05000000000000000000" pitchFamily="2" charset="2"/>
              </a:rPr>
              <a:t>(similar a la busqueda de profundidad limitada)</a:t>
            </a:r>
          </a:p>
          <a:p>
            <a:pPr lvl="2"/>
            <a:r>
              <a:rPr lang="es-MX" sz="1200" dirty="0">
                <a:sym typeface="Wingdings" panose="05000000000000000000" pitchFamily="2" charset="2"/>
              </a:rPr>
              <a:t>Termina episodios después de unos pasos T fijos</a:t>
            </a:r>
          </a:p>
          <a:p>
            <a:pPr lvl="2"/>
            <a:r>
              <a:rPr lang="es-MX" sz="1200" dirty="0">
                <a:sym typeface="Wingdings" panose="05000000000000000000" pitchFamily="2" charset="2"/>
              </a:rPr>
              <a:t>Da políticas no estacionarias (</a:t>
            </a:r>
            <a:r>
              <a:rPr lang="es-MX" sz="1200" dirty="0">
                <a:sym typeface="Symbol" charset="0"/>
              </a:rPr>
              <a:t> depende del tiempo restante</a:t>
            </a:r>
            <a:r>
              <a:rPr lang="es-MX" sz="1200" dirty="0">
                <a:sym typeface="Wingdings" panose="05000000000000000000" pitchFamily="2" charset="2"/>
              </a:rPr>
              <a:t>)</a:t>
            </a:r>
          </a:p>
          <a:p>
            <a:pPr marL="685800" lvl="2" indent="0">
              <a:buNone/>
            </a:pPr>
            <a:endParaRPr lang="es-MX" sz="1200" dirty="0">
              <a:sym typeface="Wingdings" panose="05000000000000000000" pitchFamily="2" charset="2"/>
            </a:endParaRPr>
          </a:p>
          <a:p>
            <a:pPr marL="728663" lvl="1" indent="-342900"/>
            <a:r>
              <a:rPr lang="es-MX" sz="1350" dirty="0">
                <a:sym typeface="Wingdings" panose="05000000000000000000" pitchFamily="2" charset="2"/>
              </a:rPr>
              <a:t>Descontando: usa </a:t>
            </a:r>
            <a:r>
              <a:rPr lang="es-MX" sz="1350" dirty="0">
                <a:sym typeface="Symbol" charset="0"/>
              </a:rPr>
              <a:t>0 &lt;  &lt; 1</a:t>
            </a:r>
          </a:p>
          <a:p>
            <a:pPr marL="728663" lvl="1" indent="-342900"/>
            <a:endParaRPr lang="es-MX" sz="1350" dirty="0">
              <a:sym typeface="Symbol" charset="0"/>
            </a:endParaRPr>
          </a:p>
          <a:p>
            <a:pPr marL="728663" lvl="1" indent="-342900"/>
            <a:endParaRPr lang="es-MX" sz="1350" dirty="0">
              <a:sym typeface="Symbol" charset="0"/>
            </a:endParaRPr>
          </a:p>
          <a:p>
            <a:pPr marL="728663" lvl="1" indent="-342900"/>
            <a:endParaRPr lang="es-MX" sz="1350" dirty="0">
              <a:sym typeface="Symbol" charset="0"/>
            </a:endParaRPr>
          </a:p>
          <a:p>
            <a:pPr marL="1028700" lvl="2" indent="-342900"/>
            <a:r>
              <a:rPr lang="es-MX" sz="1200" dirty="0">
                <a:sym typeface="Symbol" charset="0"/>
              </a:rPr>
              <a:t>Un   más pequeño significa un “horizonte” más pequeño </a:t>
            </a:r>
          </a:p>
          <a:p>
            <a:pPr marL="1028700" lvl="2" indent="-342900"/>
            <a:endParaRPr lang="es-MX" sz="1200" dirty="0">
              <a:sym typeface="Symbol" charset="0"/>
            </a:endParaRPr>
          </a:p>
          <a:p>
            <a:pPr marL="728663" lvl="1" indent="-342900"/>
            <a:r>
              <a:rPr lang="es-MX" sz="1350" dirty="0">
                <a:sym typeface="Symbol" charset="0"/>
              </a:rPr>
              <a:t>Absorbiendo estado: Garantizar que por cada política, eventualmente se llegará a un estado terminal. </a:t>
            </a:r>
          </a:p>
          <a:p>
            <a:pPr marL="728663" lvl="1" indent="-342900"/>
            <a:endParaRPr lang="es-MX" dirty="0">
              <a:sym typeface="Wingdings" panose="05000000000000000000" pitchFamily="2" charset="2"/>
            </a:endParaRPr>
          </a:p>
          <a:p>
            <a:pPr lvl="2"/>
            <a:endParaRPr lang="es-MX" dirty="0">
              <a:sym typeface="Wingdings" panose="05000000000000000000" pitchFamily="2" charset="2"/>
            </a:endParaRPr>
          </a:p>
          <a:p>
            <a:pPr lvl="2"/>
            <a:endParaRPr lang="es-MX" dirty="0"/>
          </a:p>
        </p:txBody>
      </p:sp>
      <p:pic>
        <p:nvPicPr>
          <p:cNvPr id="5" name="Picture 7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/>
          <a:stretch>
            <a:fillRect/>
          </a:stretch>
        </p:blipFill>
        <p:spPr bwMode="auto">
          <a:xfrm>
            <a:off x="2714025" y="3741536"/>
            <a:ext cx="3916965" cy="535511"/>
          </a:xfrm>
          <a:prstGeom prst="rect">
            <a:avLst/>
          </a:prstGeom>
          <a:noFill/>
          <a:ln/>
          <a:effectLst/>
        </p:spPr>
      </p:pic>
      <p:pic>
        <p:nvPicPr>
          <p:cNvPr id="7" name="Picture 3">
            <a:extLst>
              <a:ext uri="{FF2B5EF4-FFF2-40B4-BE49-F238E27FC236}">
                <a16:creationId xmlns="" xmlns:a16="http://schemas.microsoft.com/office/drawing/2014/main" id="{70B36A62-CF55-4DAC-8AEB-93411FCC45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00443" y="5345073"/>
            <a:ext cx="2932271" cy="136664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63791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992086" y="211015"/>
            <a:ext cx="6712299" cy="928469"/>
          </a:xfrm>
        </p:spPr>
        <p:txBody>
          <a:bodyPr>
            <a:normAutofit fontScale="90000"/>
          </a:bodyPr>
          <a:lstStyle/>
          <a:p>
            <a:r>
              <a:rPr lang="es-MX" dirty="0"/>
              <a:t>Recapitulación: Definiendo </a:t>
            </a:r>
            <a:r>
              <a:rPr lang="es-MX" dirty="0" err="1"/>
              <a:t>MDPs</a:t>
            </a:r>
            <a:endParaRPr lang="es-MX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1321296" y="2057401"/>
                <a:ext cx="4978896" cy="3477833"/>
              </a:xfrm>
            </p:spPr>
            <p:txBody>
              <a:bodyPr>
                <a:normAutofit fontScale="92500"/>
              </a:bodyPr>
              <a:lstStyle/>
              <a:p>
                <a:r>
                  <a:rPr lang="es-MX" dirty="0">
                    <a:solidFill>
                      <a:schemeClr val="tx1"/>
                    </a:solidFill>
                  </a:rPr>
                  <a:t>Procesos de decisión </a:t>
                </a:r>
                <a:r>
                  <a:rPr lang="es-MX" dirty="0" err="1">
                    <a:solidFill>
                      <a:schemeClr val="tx1"/>
                    </a:solidFill>
                  </a:rPr>
                  <a:t>Markov</a:t>
                </a:r>
                <a:r>
                  <a:rPr lang="es-MX" dirty="0">
                    <a:solidFill>
                      <a:schemeClr val="tx1"/>
                    </a:solidFill>
                  </a:rPr>
                  <a:t>:</a:t>
                </a:r>
              </a:p>
              <a:p>
                <a:pPr lvl="1"/>
                <a:r>
                  <a:rPr lang="es-MX" dirty="0">
                    <a:solidFill>
                      <a:schemeClr val="tx1"/>
                    </a:solidFill>
                  </a:rPr>
                  <a:t>Conjunto de estados </a:t>
                </a:r>
                <a14:m>
                  <m:oMath xmlns:m="http://schemas.openxmlformats.org/officeDocument/2006/math">
                    <m:r>
                      <a:rPr lang="es-MX" i="1" dirty="0" smtClean="0">
                        <a:solidFill>
                          <a:schemeClr val="tx1"/>
                        </a:solidFill>
                        <a:latin typeface="Cambria Math" charset="0"/>
                      </a:rPr>
                      <m:t>𝑆</m:t>
                    </m:r>
                  </m:oMath>
                </a14:m>
                <a:endParaRPr lang="es-MX" dirty="0">
                  <a:solidFill>
                    <a:schemeClr val="tx1"/>
                  </a:solidFill>
                </a:endParaRPr>
              </a:p>
              <a:p>
                <a:pPr lvl="1"/>
                <a:r>
                  <a:rPr lang="es-MX" dirty="0">
                    <a:solidFill>
                      <a:schemeClr val="tx1"/>
                    </a:solidFill>
                  </a:rPr>
                  <a:t>Estado inicial </a:t>
                </a:r>
                <a14:m>
                  <m:oMath xmlns:m="http://schemas.openxmlformats.org/officeDocument/2006/math">
                    <m:r>
                      <a:rPr lang="es-ES" b="0" i="1" dirty="0" smtClean="0">
                        <a:solidFill>
                          <a:schemeClr val="tx1"/>
                        </a:solidFill>
                        <a:latin typeface="Cambria Math" charset="0"/>
                        <a:ea typeface="ＭＳ Ｐゴシック" pitchFamily="34" charset="-128"/>
                      </a:rPr>
                      <m:t>𝑆</m:t>
                    </m:r>
                    <m:r>
                      <a:rPr lang="es-MX" i="1" baseline="-25000" dirty="0" smtClean="0">
                        <a:solidFill>
                          <a:schemeClr val="tx1"/>
                        </a:solidFill>
                        <a:latin typeface="Cambria Math" charset="0"/>
                        <a:ea typeface="ＭＳ Ｐゴシック" pitchFamily="34" charset="-128"/>
                      </a:rPr>
                      <m:t>0</m:t>
                    </m:r>
                  </m:oMath>
                </a14:m>
                <a:endParaRPr lang="es-MX" dirty="0">
                  <a:solidFill>
                    <a:schemeClr val="tx1"/>
                  </a:solidFill>
                </a:endParaRPr>
              </a:p>
              <a:p>
                <a:pPr lvl="1"/>
                <a:r>
                  <a:rPr lang="es-MX" dirty="0">
                    <a:solidFill>
                      <a:schemeClr val="tx1"/>
                    </a:solidFill>
                  </a:rPr>
                  <a:t>Conjunto de acciones </a:t>
                </a:r>
                <a14:m>
                  <m:oMath xmlns:m="http://schemas.openxmlformats.org/officeDocument/2006/math">
                    <m:r>
                      <a:rPr lang="es-MX" i="1" dirty="0" smtClean="0">
                        <a:solidFill>
                          <a:schemeClr val="tx1"/>
                        </a:solidFill>
                        <a:latin typeface="Cambria Math" charset="0"/>
                      </a:rPr>
                      <m:t>𝐴</m:t>
                    </m:r>
                  </m:oMath>
                </a14:m>
                <a:endParaRPr lang="es-MX" dirty="0">
                  <a:solidFill>
                    <a:schemeClr val="tx1"/>
                  </a:solidFill>
                </a:endParaRPr>
              </a:p>
              <a:p>
                <a:pPr lvl="1"/>
                <a:r>
                  <a:rPr lang="es-MX" dirty="0">
                    <a:solidFill>
                      <a:schemeClr val="tx1"/>
                    </a:solidFill>
                  </a:rPr>
                  <a:t>Transiciones </a:t>
                </a:r>
                <a14:m>
                  <m:oMath xmlns:m="http://schemas.openxmlformats.org/officeDocument/2006/math">
                    <m:r>
                      <a:rPr lang="es-MX" i="1" dirty="0" smtClean="0">
                        <a:solidFill>
                          <a:schemeClr val="tx1"/>
                        </a:solidFill>
                        <a:latin typeface="Cambria Math" charset="0"/>
                        <a:ea typeface="ＭＳ Ｐゴシック" pitchFamily="34" charset="-128"/>
                      </a:rPr>
                      <m:t>𝑃</m:t>
                    </m:r>
                    <m:r>
                      <a:rPr lang="es-MX" i="1" dirty="0" smtClean="0">
                        <a:solidFill>
                          <a:schemeClr val="tx1"/>
                        </a:solidFill>
                        <a:latin typeface="Cambria Math" charset="0"/>
                        <a:ea typeface="ＭＳ Ｐゴシック" pitchFamily="34" charset="-128"/>
                      </a:rPr>
                      <m:t>(</m:t>
                    </m:r>
                    <m:r>
                      <a:rPr lang="es-MX" i="1" dirty="0" smtClean="0">
                        <a:solidFill>
                          <a:schemeClr val="tx1"/>
                        </a:solidFill>
                        <a:latin typeface="Cambria Math" charset="0"/>
                        <a:ea typeface="ＭＳ Ｐゴシック" pitchFamily="34" charset="-128"/>
                      </a:rPr>
                      <m:t>𝑠</m:t>
                    </m:r>
                    <m:r>
                      <a:rPr lang="es-MX" i="1" dirty="0" smtClean="0">
                        <a:solidFill>
                          <a:schemeClr val="tx1"/>
                        </a:solidFill>
                        <a:latin typeface="Cambria Math" charset="0"/>
                        <a:ea typeface="ＭＳ Ｐゴシック" pitchFamily="34" charset="-128"/>
                      </a:rPr>
                      <m:t>’|</m:t>
                    </m:r>
                    <m:r>
                      <a:rPr lang="es-MX" altLang="ja-JP" i="1" dirty="0" err="1" smtClean="0">
                        <a:solidFill>
                          <a:schemeClr val="tx1"/>
                        </a:solidFill>
                        <a:latin typeface="Cambria Math" charset="0"/>
                        <a:ea typeface="ＭＳ Ｐゴシック" pitchFamily="34" charset="-128"/>
                      </a:rPr>
                      <m:t>𝑠</m:t>
                    </m:r>
                    <m:r>
                      <a:rPr lang="es-MX" altLang="ja-JP" i="1" dirty="0" err="1" smtClean="0">
                        <a:solidFill>
                          <a:schemeClr val="tx1"/>
                        </a:solidFill>
                        <a:latin typeface="Cambria Math" charset="0"/>
                        <a:ea typeface="ＭＳ Ｐゴシック" pitchFamily="34" charset="-128"/>
                      </a:rPr>
                      <m:t>,</m:t>
                    </m:r>
                    <m:r>
                      <a:rPr lang="es-MX" altLang="ja-JP" i="1" dirty="0" err="1" smtClean="0">
                        <a:solidFill>
                          <a:schemeClr val="tx1"/>
                        </a:solidFill>
                        <a:latin typeface="Cambria Math" charset="0"/>
                        <a:ea typeface="ＭＳ Ｐゴシック" pitchFamily="34" charset="-128"/>
                      </a:rPr>
                      <m:t>𝑎</m:t>
                    </m:r>
                    <m:r>
                      <a:rPr lang="es-MX" altLang="ja-JP" i="1" dirty="0" smtClean="0">
                        <a:solidFill>
                          <a:schemeClr val="tx1"/>
                        </a:solidFill>
                        <a:latin typeface="Cambria Math" charset="0"/>
                        <a:ea typeface="ＭＳ Ｐゴシック" pitchFamily="34" charset="-128"/>
                      </a:rPr>
                      <m:t>)</m:t>
                    </m:r>
                  </m:oMath>
                </a14:m>
                <a:r>
                  <a:rPr lang="es-MX" altLang="ja-JP" dirty="0">
                    <a:solidFill>
                      <a:schemeClr val="tx1"/>
                    </a:solidFill>
                    <a:ea typeface="ＭＳ Ｐゴシック" pitchFamily="34" charset="-128"/>
                  </a:rPr>
                  <a:t> (</a:t>
                </a:r>
                <a:r>
                  <a:rPr lang="es-MX" altLang="ja-JP" dirty="0" err="1">
                    <a:solidFill>
                      <a:schemeClr val="tx1"/>
                    </a:solidFill>
                    <a:ea typeface="ＭＳ Ｐゴシック" pitchFamily="34" charset="-128"/>
                  </a:rPr>
                  <a:t>or</a:t>
                </a:r>
                <a:r>
                  <a:rPr lang="es-MX" altLang="ja-JP" dirty="0">
                    <a:solidFill>
                      <a:schemeClr val="tx1"/>
                    </a:solidFill>
                    <a:ea typeface="ＭＳ Ｐゴシック" pitchFamily="34" charset="-128"/>
                  </a:rPr>
                  <a:t> </a:t>
                </a:r>
                <a14:m>
                  <m:oMath xmlns:m="http://schemas.openxmlformats.org/officeDocument/2006/math">
                    <m:r>
                      <a:rPr lang="es-MX" altLang="ja-JP" i="1" dirty="0" smtClean="0">
                        <a:solidFill>
                          <a:schemeClr val="tx1"/>
                        </a:solidFill>
                        <a:latin typeface="Cambria Math" charset="0"/>
                        <a:ea typeface="ＭＳ Ｐゴシック" pitchFamily="34" charset="-128"/>
                      </a:rPr>
                      <m:t>𝑇</m:t>
                    </m:r>
                    <m:r>
                      <a:rPr lang="es-MX" altLang="ja-JP" i="1" dirty="0" smtClean="0">
                        <a:solidFill>
                          <a:schemeClr val="tx1"/>
                        </a:solidFill>
                        <a:latin typeface="Cambria Math" charset="0"/>
                        <a:ea typeface="ＭＳ Ｐゴシック" pitchFamily="34" charset="-128"/>
                      </a:rPr>
                      <m:t>(</m:t>
                    </m:r>
                    <m:r>
                      <a:rPr lang="es-MX" altLang="ja-JP" i="1" dirty="0" err="1" smtClean="0">
                        <a:solidFill>
                          <a:schemeClr val="tx1"/>
                        </a:solidFill>
                        <a:latin typeface="Cambria Math" charset="0"/>
                        <a:ea typeface="ＭＳ Ｐゴシック" pitchFamily="34" charset="-128"/>
                      </a:rPr>
                      <m:t>𝑠</m:t>
                    </m:r>
                    <m:r>
                      <a:rPr lang="es-MX" altLang="ja-JP" i="1" dirty="0" err="1" smtClean="0">
                        <a:solidFill>
                          <a:schemeClr val="tx1"/>
                        </a:solidFill>
                        <a:latin typeface="Cambria Math" charset="0"/>
                        <a:ea typeface="ＭＳ Ｐゴシック" pitchFamily="34" charset="-128"/>
                      </a:rPr>
                      <m:t>,</m:t>
                    </m:r>
                    <m:r>
                      <a:rPr lang="es-MX" altLang="ja-JP" i="1" dirty="0" err="1" smtClean="0">
                        <a:solidFill>
                          <a:schemeClr val="tx1"/>
                        </a:solidFill>
                        <a:latin typeface="Cambria Math" charset="0"/>
                        <a:ea typeface="ＭＳ Ｐゴシック" pitchFamily="34" charset="-128"/>
                      </a:rPr>
                      <m:t>𝑎</m:t>
                    </m:r>
                    <m:r>
                      <a:rPr lang="es-MX" altLang="ja-JP" i="1" dirty="0" err="1" smtClean="0">
                        <a:solidFill>
                          <a:schemeClr val="tx1"/>
                        </a:solidFill>
                        <a:latin typeface="Cambria Math" charset="0"/>
                        <a:ea typeface="ＭＳ Ｐゴシック" pitchFamily="34" charset="-128"/>
                      </a:rPr>
                      <m:t>,</m:t>
                    </m:r>
                    <m:r>
                      <a:rPr lang="es-MX" altLang="ja-JP" i="1" dirty="0" err="1" smtClean="0">
                        <a:solidFill>
                          <a:schemeClr val="tx1"/>
                        </a:solidFill>
                        <a:latin typeface="Cambria Math" charset="0"/>
                        <a:ea typeface="ＭＳ Ｐゴシック" pitchFamily="34" charset="-128"/>
                      </a:rPr>
                      <m:t>𝑠</m:t>
                    </m:r>
                    <m:r>
                      <a:rPr lang="es-MX" altLang="ja-JP" i="1" dirty="0" smtClean="0">
                        <a:solidFill>
                          <a:schemeClr val="tx1"/>
                        </a:solidFill>
                        <a:latin typeface="Cambria Math" charset="0"/>
                        <a:ea typeface="ＭＳ Ｐゴシック" pitchFamily="34" charset="-128"/>
                      </a:rPr>
                      <m:t>’)</m:t>
                    </m:r>
                  </m:oMath>
                </a14:m>
                <a:r>
                  <a:rPr lang="es-MX" altLang="ja-JP" dirty="0">
                    <a:solidFill>
                      <a:schemeClr val="tx1"/>
                    </a:solidFill>
                    <a:ea typeface="ＭＳ Ｐゴシック" pitchFamily="34" charset="-128"/>
                  </a:rPr>
                  <a:t>)</a:t>
                </a:r>
                <a:endParaRPr lang="es-MX" dirty="0">
                  <a:solidFill>
                    <a:schemeClr val="tx1"/>
                  </a:solidFill>
                </a:endParaRPr>
              </a:p>
              <a:p>
                <a:pPr lvl="1"/>
                <a:r>
                  <a:rPr lang="es-MX" dirty="0">
                    <a:solidFill>
                      <a:schemeClr val="tx1"/>
                    </a:solidFill>
                  </a:rPr>
                  <a:t>Recompensas </a:t>
                </a:r>
                <a14:m>
                  <m:oMath xmlns:m="http://schemas.openxmlformats.org/officeDocument/2006/math">
                    <m:r>
                      <a:rPr lang="es-MX" i="1" dirty="0" smtClean="0">
                        <a:solidFill>
                          <a:schemeClr val="tx1"/>
                        </a:solidFill>
                        <a:latin typeface="Cambria Math" charset="0"/>
                        <a:ea typeface="ＭＳ Ｐゴシック" pitchFamily="34" charset="-128"/>
                      </a:rPr>
                      <m:t>𝑅</m:t>
                    </m:r>
                    <m:r>
                      <a:rPr lang="es-MX" i="1" dirty="0" smtClean="0">
                        <a:solidFill>
                          <a:schemeClr val="tx1"/>
                        </a:solidFill>
                        <a:latin typeface="Cambria Math" charset="0"/>
                        <a:ea typeface="ＭＳ Ｐゴシック" pitchFamily="34" charset="-128"/>
                      </a:rPr>
                      <m:t>(</m:t>
                    </m:r>
                    <m:r>
                      <a:rPr lang="es-MX" i="1" dirty="0" err="1" smtClean="0">
                        <a:solidFill>
                          <a:schemeClr val="tx1"/>
                        </a:solidFill>
                        <a:latin typeface="Cambria Math" charset="0"/>
                        <a:ea typeface="ＭＳ Ｐゴシック" pitchFamily="34" charset="-128"/>
                      </a:rPr>
                      <m:t>𝑠</m:t>
                    </m:r>
                    <m:r>
                      <a:rPr lang="es-MX" i="1" dirty="0" err="1" smtClean="0">
                        <a:solidFill>
                          <a:schemeClr val="tx1"/>
                        </a:solidFill>
                        <a:latin typeface="Cambria Math" charset="0"/>
                        <a:ea typeface="ＭＳ Ｐゴシック" pitchFamily="34" charset="-128"/>
                      </a:rPr>
                      <m:t>,</m:t>
                    </m:r>
                    <m:r>
                      <a:rPr lang="es-MX" i="1" dirty="0" err="1" smtClean="0">
                        <a:solidFill>
                          <a:schemeClr val="tx1"/>
                        </a:solidFill>
                        <a:latin typeface="Cambria Math" charset="0"/>
                        <a:ea typeface="ＭＳ Ｐゴシック" pitchFamily="34" charset="-128"/>
                      </a:rPr>
                      <m:t>𝑎</m:t>
                    </m:r>
                    <m:r>
                      <a:rPr lang="es-MX" i="1" dirty="0" err="1" smtClean="0">
                        <a:solidFill>
                          <a:schemeClr val="tx1"/>
                        </a:solidFill>
                        <a:latin typeface="Cambria Math" charset="0"/>
                        <a:ea typeface="ＭＳ Ｐゴシック" pitchFamily="34" charset="-128"/>
                      </a:rPr>
                      <m:t>,</m:t>
                    </m:r>
                    <m:r>
                      <a:rPr lang="es-MX" i="1" dirty="0" err="1" smtClean="0">
                        <a:solidFill>
                          <a:schemeClr val="tx1"/>
                        </a:solidFill>
                        <a:latin typeface="Cambria Math" charset="0"/>
                        <a:ea typeface="ＭＳ Ｐゴシック" pitchFamily="34" charset="-128"/>
                      </a:rPr>
                      <m:t>𝑠</m:t>
                    </m:r>
                    <m:r>
                      <a:rPr lang="es-MX" i="1" dirty="0" smtClean="0">
                        <a:solidFill>
                          <a:schemeClr val="tx1"/>
                        </a:solidFill>
                        <a:latin typeface="Cambria Math" charset="0"/>
                        <a:ea typeface="ＭＳ Ｐゴシック" pitchFamily="34" charset="-128"/>
                      </a:rPr>
                      <m:t>’</m:t>
                    </m:r>
                    <m:r>
                      <a:rPr lang="es-MX" altLang="ja-JP" i="1" dirty="0" smtClean="0">
                        <a:solidFill>
                          <a:schemeClr val="tx1"/>
                        </a:solidFill>
                        <a:latin typeface="Cambria Math" charset="0"/>
                        <a:ea typeface="ＭＳ Ｐゴシック" pitchFamily="34" charset="-128"/>
                      </a:rPr>
                      <m:t>) </m:t>
                    </m:r>
                  </m:oMath>
                </a14:m>
                <a:endParaRPr lang="es-MX" altLang="ja-JP" dirty="0">
                  <a:solidFill>
                    <a:schemeClr val="tx1"/>
                  </a:solidFill>
                  <a:ea typeface="ＭＳ Ｐゴシック" pitchFamily="34" charset="-128"/>
                </a:endParaRPr>
              </a:p>
              <a:p>
                <a:pPr lvl="2"/>
                <a:r>
                  <a:rPr lang="es-MX" altLang="ja-JP" dirty="0">
                    <a:solidFill>
                      <a:schemeClr val="tx1"/>
                    </a:solidFill>
                    <a:ea typeface="ＭＳ Ｐゴシック" pitchFamily="34" charset="-128"/>
                  </a:rPr>
                  <a:t>descuento </a:t>
                </a:r>
                <a:r>
                  <a:rPr lang="es-MX" altLang="ja-JP" dirty="0">
                    <a:solidFill>
                      <a:schemeClr val="tx1"/>
                    </a:solidFill>
                    <a:ea typeface="ＭＳ Ｐゴシック" pitchFamily="34" charset="-128"/>
                    <a:sym typeface="Symbol" pitchFamily="18" charset="2"/>
                  </a:rPr>
                  <a:t></a:t>
                </a:r>
                <a:endParaRPr lang="es-MX" altLang="ja-JP" dirty="0">
                  <a:solidFill>
                    <a:schemeClr val="tx1"/>
                  </a:solidFill>
                  <a:ea typeface="ＭＳ Ｐゴシック" pitchFamily="34" charset="-128"/>
                </a:endParaRPr>
              </a:p>
              <a:p>
                <a:pPr lvl="1"/>
                <a:endParaRPr lang="es-MX" altLang="ja-JP" dirty="0">
                  <a:solidFill>
                    <a:schemeClr val="tx1"/>
                  </a:solidFill>
                  <a:ea typeface="ＭＳ Ｐゴシック" pitchFamily="34" charset="-128"/>
                </a:endParaRPr>
              </a:p>
              <a:p>
                <a:r>
                  <a:rPr lang="es-MX" altLang="ja-JP" dirty="0">
                    <a:solidFill>
                      <a:schemeClr val="tx1"/>
                    </a:solidFill>
                    <a:ea typeface="ＭＳ Ｐゴシック" pitchFamily="34" charset="-128"/>
                  </a:rPr>
                  <a:t>Cantidades  de los MDP hasta ahora:</a:t>
                </a:r>
              </a:p>
              <a:p>
                <a:pPr lvl="1"/>
                <a:r>
                  <a:rPr lang="es-MX" altLang="ja-JP" dirty="0">
                    <a:solidFill>
                      <a:schemeClr val="tx1"/>
                    </a:solidFill>
                    <a:ea typeface="ＭＳ Ｐゴシック" pitchFamily="34" charset="-128"/>
                  </a:rPr>
                  <a:t>Pol</a:t>
                </a:r>
                <a:r>
                  <a:rPr lang="es-ES" altLang="ja-JP" dirty="0">
                    <a:solidFill>
                      <a:schemeClr val="tx1"/>
                    </a:solidFill>
                    <a:ea typeface="ＭＳ Ｐゴシック" pitchFamily="34" charset="-128"/>
                  </a:rPr>
                  <a:t>í</a:t>
                </a:r>
                <a:r>
                  <a:rPr lang="es-MX" altLang="ja-JP" dirty="0">
                    <a:solidFill>
                      <a:schemeClr val="tx1"/>
                    </a:solidFill>
                    <a:ea typeface="ＭＳ Ｐゴシック" pitchFamily="34" charset="-128"/>
                  </a:rPr>
                  <a:t>tica = Elección de acción por cada estado</a:t>
                </a:r>
              </a:p>
              <a:p>
                <a:pPr lvl="1"/>
                <a:r>
                  <a:rPr lang="es-MX" altLang="ja-JP" dirty="0">
                    <a:solidFill>
                      <a:schemeClr val="tx1"/>
                    </a:solidFill>
                    <a:ea typeface="ＭＳ Ｐゴシック" pitchFamily="34" charset="-128"/>
                  </a:rPr>
                  <a:t>Utilidad = suma de recompensas(descontadas)</a:t>
                </a:r>
              </a:p>
              <a:p>
                <a:pPr lvl="1"/>
                <a:endParaRPr lang="es-MX" dirty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21296" y="2057401"/>
                <a:ext cx="4978896" cy="3477833"/>
              </a:xfrm>
              <a:blipFill>
                <a:blip r:embed="rId2"/>
                <a:stretch>
                  <a:fillRect l="-1225" t="-1754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4"/>
          <p:cNvGrpSpPr>
            <a:grpSpLocks/>
          </p:cNvGrpSpPr>
          <p:nvPr/>
        </p:nvGrpSpPr>
        <p:grpSpPr bwMode="auto">
          <a:xfrm>
            <a:off x="6462210" y="1920479"/>
            <a:ext cx="2286000" cy="2088931"/>
            <a:chOff x="2400" y="1401"/>
            <a:chExt cx="1392" cy="1272"/>
          </a:xfrm>
        </p:grpSpPr>
        <p:sp>
          <p:nvSpPr>
            <p:cNvPr id="5" name="AutoShape 5"/>
            <p:cNvSpPr>
              <a:spLocks noChangeArrowheads="1"/>
            </p:cNvSpPr>
            <p:nvPr/>
          </p:nvSpPr>
          <p:spPr bwMode="auto">
            <a:xfrm>
              <a:off x="3070" y="1488"/>
              <a:ext cx="155" cy="124"/>
            </a:xfrm>
            <a:prstGeom prst="triangle">
              <a:avLst>
                <a:gd name="adj" fmla="val 500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grpSp>
          <p:nvGrpSpPr>
            <p:cNvPr id="6" name="Group 6"/>
            <p:cNvGrpSpPr>
              <a:grpSpLocks/>
            </p:cNvGrpSpPr>
            <p:nvPr/>
          </p:nvGrpSpPr>
          <p:grpSpPr bwMode="auto">
            <a:xfrm>
              <a:off x="2529" y="1617"/>
              <a:ext cx="1263" cy="361"/>
              <a:chOff x="1584" y="1680"/>
              <a:chExt cx="2352" cy="336"/>
            </a:xfrm>
          </p:grpSpPr>
          <p:sp>
            <p:nvSpPr>
              <p:cNvPr id="19" name="Line 7"/>
              <p:cNvSpPr>
                <a:spLocks noChangeShapeType="1"/>
              </p:cNvSpPr>
              <p:nvPr/>
            </p:nvSpPr>
            <p:spPr bwMode="auto">
              <a:xfrm flipH="1">
                <a:off x="1584" y="1680"/>
                <a:ext cx="1152" cy="3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20" name="Line 8"/>
              <p:cNvSpPr>
                <a:spLocks noChangeShapeType="1"/>
              </p:cNvSpPr>
              <p:nvPr/>
            </p:nvSpPr>
            <p:spPr bwMode="auto">
              <a:xfrm>
                <a:off x="2736" y="1680"/>
                <a:ext cx="1200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21" name="Line 9"/>
              <p:cNvSpPr>
                <a:spLocks noChangeShapeType="1"/>
              </p:cNvSpPr>
              <p:nvPr/>
            </p:nvSpPr>
            <p:spPr bwMode="auto">
              <a:xfrm flipH="1">
                <a:off x="2304" y="1680"/>
                <a:ext cx="432" cy="33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22" name="Line 10"/>
              <p:cNvSpPr>
                <a:spLocks noChangeShapeType="1"/>
              </p:cNvSpPr>
              <p:nvPr/>
            </p:nvSpPr>
            <p:spPr bwMode="auto">
              <a:xfrm>
                <a:off x="2736" y="1680"/>
                <a:ext cx="432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</p:grpSp>
        <p:sp>
          <p:nvSpPr>
            <p:cNvPr id="7" name="Oval 11"/>
            <p:cNvSpPr>
              <a:spLocks noChangeArrowheads="1"/>
            </p:cNvSpPr>
            <p:nvPr/>
          </p:nvSpPr>
          <p:spPr bwMode="auto">
            <a:xfrm>
              <a:off x="2864" y="1978"/>
              <a:ext cx="129" cy="129"/>
            </a:xfrm>
            <a:prstGeom prst="ellipse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grpSp>
          <p:nvGrpSpPr>
            <p:cNvPr id="8" name="Group 12"/>
            <p:cNvGrpSpPr>
              <a:grpSpLocks/>
            </p:cNvGrpSpPr>
            <p:nvPr/>
          </p:nvGrpSpPr>
          <p:grpSpPr bwMode="auto">
            <a:xfrm>
              <a:off x="2400" y="2107"/>
              <a:ext cx="1057" cy="386"/>
              <a:chOff x="1536" y="2400"/>
              <a:chExt cx="1584" cy="624"/>
            </a:xfrm>
          </p:grpSpPr>
          <p:sp>
            <p:nvSpPr>
              <p:cNvPr id="15" name="Line 13"/>
              <p:cNvSpPr>
                <a:spLocks noChangeShapeType="1"/>
              </p:cNvSpPr>
              <p:nvPr/>
            </p:nvSpPr>
            <p:spPr bwMode="auto">
              <a:xfrm flipH="1">
                <a:off x="1536" y="2400"/>
                <a:ext cx="776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16" name="Line 14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808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17" name="Line 15"/>
              <p:cNvSpPr>
                <a:spLocks noChangeShapeType="1"/>
              </p:cNvSpPr>
              <p:nvPr/>
            </p:nvSpPr>
            <p:spPr bwMode="auto">
              <a:xfrm flipH="1">
                <a:off x="2021" y="2400"/>
                <a:ext cx="291" cy="624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18" name="Line 16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280" cy="62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</p:grpSp>
        <p:sp>
          <p:nvSpPr>
            <p:cNvPr id="9" name="Text Box 17"/>
            <p:cNvSpPr txBox="1">
              <a:spLocks noChangeArrowheads="1"/>
            </p:cNvSpPr>
            <p:nvPr/>
          </p:nvSpPr>
          <p:spPr bwMode="auto">
            <a:xfrm>
              <a:off x="3071" y="1680"/>
              <a:ext cx="129" cy="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dirty="0">
                  <a:latin typeface="Calibri"/>
                  <a:cs typeface="Calibri"/>
                </a:rPr>
                <a:t>a</a:t>
              </a:r>
            </a:p>
          </p:txBody>
        </p:sp>
        <p:sp>
          <p:nvSpPr>
            <p:cNvPr id="10" name="Text Box 18"/>
            <p:cNvSpPr txBox="1">
              <a:spLocks noChangeArrowheads="1"/>
            </p:cNvSpPr>
            <p:nvPr/>
          </p:nvSpPr>
          <p:spPr bwMode="auto">
            <a:xfrm>
              <a:off x="3216" y="1401"/>
              <a:ext cx="129" cy="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dirty="0">
                  <a:solidFill>
                    <a:srgbClr val="0000FF"/>
                  </a:solidFill>
                  <a:latin typeface="Calibri"/>
                  <a:cs typeface="Calibri"/>
                </a:rPr>
                <a:t>s</a:t>
              </a:r>
            </a:p>
          </p:txBody>
        </p:sp>
        <p:sp>
          <p:nvSpPr>
            <p:cNvPr id="11" name="Text Box 19"/>
            <p:cNvSpPr txBox="1">
              <a:spLocks noChangeArrowheads="1"/>
            </p:cNvSpPr>
            <p:nvPr/>
          </p:nvSpPr>
          <p:spPr bwMode="auto">
            <a:xfrm>
              <a:off x="3024" y="1920"/>
              <a:ext cx="559" cy="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dirty="0">
                  <a:solidFill>
                    <a:srgbClr val="008000"/>
                  </a:solidFill>
                  <a:latin typeface="Calibri"/>
                  <a:cs typeface="Calibri"/>
                </a:rPr>
                <a:t>s, a</a:t>
              </a:r>
            </a:p>
          </p:txBody>
        </p:sp>
        <p:sp>
          <p:nvSpPr>
            <p:cNvPr id="12" name="Text Box 20"/>
            <p:cNvSpPr txBox="1">
              <a:spLocks noChangeArrowheads="1"/>
            </p:cNvSpPr>
            <p:nvPr/>
          </p:nvSpPr>
          <p:spPr bwMode="auto">
            <a:xfrm>
              <a:off x="2609" y="2261"/>
              <a:ext cx="504" cy="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dirty="0" err="1">
                  <a:latin typeface="Calibri"/>
                  <a:cs typeface="Calibri"/>
                </a:rPr>
                <a:t>s,a,s</a:t>
              </a:r>
              <a:r>
                <a:rPr lang="ja-JP" altLang="en-US" dirty="0">
                  <a:latin typeface="Calibri"/>
                  <a:cs typeface="Calibri"/>
                </a:rPr>
                <a:t>’</a:t>
              </a:r>
              <a:endParaRPr lang="en-US" dirty="0">
                <a:latin typeface="Calibri"/>
                <a:cs typeface="Calibri"/>
              </a:endParaRPr>
            </a:p>
          </p:txBody>
        </p:sp>
        <p:sp>
          <p:nvSpPr>
            <p:cNvPr id="13" name="AutoShape 21"/>
            <p:cNvSpPr>
              <a:spLocks noChangeArrowheads="1"/>
            </p:cNvSpPr>
            <p:nvPr/>
          </p:nvSpPr>
          <p:spPr bwMode="auto">
            <a:xfrm>
              <a:off x="3019" y="2499"/>
              <a:ext cx="154" cy="123"/>
            </a:xfrm>
            <a:prstGeom prst="triangle">
              <a:avLst>
                <a:gd name="adj" fmla="val 500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r" rtl="1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4" name="Text Box 22"/>
            <p:cNvSpPr txBox="1">
              <a:spLocks noChangeArrowheads="1"/>
            </p:cNvSpPr>
            <p:nvPr/>
          </p:nvSpPr>
          <p:spPr bwMode="auto">
            <a:xfrm>
              <a:off x="3096" y="2448"/>
              <a:ext cx="331" cy="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r" rtl="1">
                <a:spcBef>
                  <a:spcPct val="50000"/>
                </a:spcBef>
              </a:pPr>
              <a:r>
                <a:rPr lang="en-US" dirty="0">
                  <a:solidFill>
                    <a:srgbClr val="0000FF"/>
                  </a:solidFill>
                  <a:latin typeface="Calibri"/>
                  <a:cs typeface="Calibri"/>
                </a:rPr>
                <a:t>s</a:t>
              </a:r>
              <a:r>
                <a:rPr lang="ja-JP" altLang="en-US">
                  <a:solidFill>
                    <a:srgbClr val="0000FF"/>
                  </a:solidFill>
                  <a:latin typeface="Calibri"/>
                  <a:cs typeface="Calibri"/>
                </a:rPr>
                <a:t>’</a:t>
              </a:r>
              <a:endParaRPr lang="en-US" dirty="0">
                <a:solidFill>
                  <a:srgbClr val="0000FF"/>
                </a:solidFill>
                <a:latin typeface="Calibri"/>
                <a:cs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71763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Resolviendo </a:t>
            </a:r>
            <a:r>
              <a:rPr lang="es-MX" dirty="0" err="1"/>
              <a:t>MDPs</a:t>
            </a:r>
            <a:endParaRPr lang="es-MX" dirty="0"/>
          </a:p>
        </p:txBody>
      </p:sp>
      <p:pic>
        <p:nvPicPr>
          <p:cNvPr id="7" name="Imagen 6" descr="Recorte de pantalla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1151" y="2008625"/>
            <a:ext cx="3834634" cy="2941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917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Cantidades Optimas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1321296" y="1920479"/>
                <a:ext cx="4168806" cy="3227800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s-MX" dirty="0">
                    <a:solidFill>
                      <a:srgbClr val="0336FF"/>
                    </a:solidFill>
                  </a:rPr>
                  <a:t>El valor (utilidad) de un estado s</a:t>
                </a:r>
                <a:r>
                  <a:rPr lang="es-MX" dirty="0">
                    <a:solidFill>
                      <a:schemeClr val="tx1"/>
                    </a:solidFill>
                  </a:rPr>
                  <a:t>:</a:t>
                </a:r>
              </a:p>
              <a:p>
                <a:pPr lvl="1"/>
                <a:r>
                  <a:rPr lang="es-MX" kern="0" dirty="0">
                    <a:solidFill>
                      <a:schemeClr val="tx1"/>
                    </a:solidFill>
                    <a:latin typeface="Calibri" pitchFamily="34" charset="0"/>
                  </a:rPr>
                  <a:t>V</a:t>
                </a:r>
                <a:r>
                  <a:rPr lang="es-MX" kern="0" baseline="30000" dirty="0">
                    <a:solidFill>
                      <a:schemeClr val="tx1"/>
                    </a:solidFill>
                    <a:latin typeface="Calibri" pitchFamily="34" charset="0"/>
                    <a:sym typeface="Symbol" pitchFamily="18" charset="2"/>
                  </a:rPr>
                  <a:t>*</a:t>
                </a:r>
                <a:r>
                  <a:rPr lang="es-MX" kern="0" dirty="0">
                    <a:solidFill>
                      <a:schemeClr val="tx1"/>
                    </a:solidFill>
                    <a:latin typeface="Calibri" pitchFamily="34" charset="0"/>
                  </a:rPr>
                  <a:t>(s) = Utilidad esperada empezando en s y actuando óptimamente</a:t>
                </a:r>
              </a:p>
              <a:p>
                <a:pPr marL="342900" lvl="1" indent="0">
                  <a:buNone/>
                </a:pPr>
                <a:endParaRPr lang="es-MX" kern="0" dirty="0">
                  <a:solidFill>
                    <a:schemeClr val="tx1"/>
                  </a:solidFill>
                  <a:latin typeface="Calibri" pitchFamily="34" charset="0"/>
                </a:endParaRPr>
              </a:p>
              <a:p>
                <a:r>
                  <a:rPr lang="es-MX" kern="0" dirty="0">
                    <a:solidFill>
                      <a:srgbClr val="00B050"/>
                    </a:solidFill>
                    <a:latin typeface="Calibri" pitchFamily="34" charset="0"/>
                  </a:rPr>
                  <a:t>El valor (utilidad) de un estado q (s,a):</a:t>
                </a:r>
              </a:p>
              <a:p>
                <a:pPr lvl="1"/>
                <a:r>
                  <a:rPr lang="es-MX" kern="0" dirty="0">
                    <a:solidFill>
                      <a:schemeClr val="tx1"/>
                    </a:solidFill>
                    <a:latin typeface="Calibri" pitchFamily="34" charset="0"/>
                  </a:rPr>
                  <a:t>Q</a:t>
                </a:r>
                <a:r>
                  <a:rPr lang="es-MX" kern="0" baseline="30000" dirty="0">
                    <a:solidFill>
                      <a:schemeClr val="tx1"/>
                    </a:solidFill>
                    <a:latin typeface="Calibri" pitchFamily="34" charset="0"/>
                    <a:sym typeface="Symbol" pitchFamily="18" charset="2"/>
                  </a:rPr>
                  <a:t>*</a:t>
                </a:r>
                <a:r>
                  <a:rPr lang="es-MX" kern="0" dirty="0">
                    <a:solidFill>
                      <a:schemeClr val="tx1"/>
                    </a:solidFill>
                    <a:latin typeface="Calibri" pitchFamily="34" charset="0"/>
                  </a:rPr>
                  <a:t>(s,a) = utilidad esperada empezando con tener tomada una acción </a:t>
                </a:r>
                <a14:m>
                  <m:oMath xmlns:m="http://schemas.openxmlformats.org/officeDocument/2006/math">
                    <m:r>
                      <a:rPr lang="es-MX" i="1" kern="0" dirty="0" smtClean="0">
                        <a:solidFill>
                          <a:schemeClr val="tx1"/>
                        </a:solidFill>
                        <a:latin typeface="Cambria Math" charset="0"/>
                      </a:rPr>
                      <m:t>𝑎</m:t>
                    </m:r>
                  </m:oMath>
                </a14:m>
                <a:r>
                  <a:rPr lang="es-MX" kern="0" dirty="0">
                    <a:solidFill>
                      <a:schemeClr val="tx1"/>
                    </a:solidFill>
                    <a:latin typeface="Calibri" pitchFamily="34" charset="0"/>
                  </a:rPr>
                  <a:t> del estado </a:t>
                </a:r>
                <a14:m>
                  <m:oMath xmlns:m="http://schemas.openxmlformats.org/officeDocument/2006/math">
                    <m:r>
                      <a:rPr lang="es-MX" i="1" kern="0" dirty="0" smtClean="0">
                        <a:solidFill>
                          <a:schemeClr val="tx1"/>
                        </a:solidFill>
                        <a:latin typeface="Cambria Math" charset="0"/>
                      </a:rPr>
                      <m:t>𝑠</m:t>
                    </m:r>
                  </m:oMath>
                </a14:m>
                <a:r>
                  <a:rPr lang="es-MX" kern="0" dirty="0">
                    <a:solidFill>
                      <a:schemeClr val="tx1"/>
                    </a:solidFill>
                    <a:latin typeface="Calibri" pitchFamily="34" charset="0"/>
                  </a:rPr>
                  <a:t> y (después de eso) actuando óptimamente.</a:t>
                </a:r>
              </a:p>
              <a:p>
                <a:pPr lvl="1"/>
                <a:endParaRPr lang="es-MX" kern="0" dirty="0">
                  <a:solidFill>
                    <a:schemeClr val="tx1"/>
                  </a:solidFill>
                  <a:latin typeface="Calibri" pitchFamily="34" charset="0"/>
                </a:endParaRPr>
              </a:p>
              <a:p>
                <a:r>
                  <a:rPr lang="es-MX" kern="0" dirty="0">
                    <a:solidFill>
                      <a:schemeClr val="tx1"/>
                    </a:solidFill>
                    <a:latin typeface="Calibri" pitchFamily="34" charset="0"/>
                  </a:rPr>
                  <a:t>La </a:t>
                </a:r>
                <a:r>
                  <a:rPr lang="es-MX" kern="0" dirty="0">
                    <a:solidFill>
                      <a:srgbClr val="FF0000"/>
                    </a:solidFill>
                    <a:latin typeface="Calibri" pitchFamily="34" charset="0"/>
                  </a:rPr>
                  <a:t>Política Optima</a:t>
                </a:r>
                <a:r>
                  <a:rPr lang="es-MX" kern="0" dirty="0">
                    <a:solidFill>
                      <a:schemeClr val="tx1"/>
                    </a:solidFill>
                    <a:latin typeface="Calibri" pitchFamily="34" charset="0"/>
                  </a:rPr>
                  <a:t>:</a:t>
                </a:r>
              </a:p>
              <a:p>
                <a:pPr lvl="1"/>
                <a:r>
                  <a:rPr lang="es-MX" kern="0" dirty="0">
                    <a:solidFill>
                      <a:schemeClr val="tx1"/>
                    </a:solidFill>
                    <a:latin typeface="Calibri" pitchFamily="34" charset="0"/>
                    <a:sym typeface="Symbol" pitchFamily="18" charset="2"/>
                  </a:rPr>
                  <a:t></a:t>
                </a:r>
                <a:r>
                  <a:rPr lang="es-MX" kern="0" baseline="30000" dirty="0">
                    <a:solidFill>
                      <a:schemeClr val="tx1"/>
                    </a:solidFill>
                    <a:latin typeface="Calibri" pitchFamily="34" charset="0"/>
                    <a:sym typeface="Symbol" pitchFamily="18" charset="2"/>
                  </a:rPr>
                  <a:t>*</a:t>
                </a:r>
                <a:r>
                  <a:rPr lang="es-MX" kern="0" dirty="0">
                    <a:solidFill>
                      <a:schemeClr val="tx1"/>
                    </a:solidFill>
                    <a:latin typeface="Calibri" pitchFamily="34" charset="0"/>
                  </a:rPr>
                  <a:t>(s) =Acción Optima del estado s</a:t>
                </a:r>
                <a:endParaRPr lang="es-MX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21296" y="1920479"/>
                <a:ext cx="4168806" cy="3227800"/>
              </a:xfrm>
              <a:blipFill>
                <a:blip r:embed="rId3"/>
                <a:stretch>
                  <a:fillRect l="-1462" t="-2830" r="-146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AutoShape 4"/>
          <p:cNvSpPr>
            <a:spLocks noChangeArrowheads="1"/>
          </p:cNvSpPr>
          <p:nvPr/>
        </p:nvSpPr>
        <p:spPr bwMode="auto">
          <a:xfrm>
            <a:off x="6916383" y="2105450"/>
            <a:ext cx="263128" cy="207169"/>
          </a:xfrm>
          <a:prstGeom prst="triangle">
            <a:avLst>
              <a:gd name="adj" fmla="val 50000"/>
            </a:avLst>
          </a:prstGeom>
          <a:solidFill>
            <a:srgbClr val="0000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 sz="1350">
              <a:latin typeface="Calibri"/>
              <a:cs typeface="Calibri"/>
            </a:endParaRPr>
          </a:p>
        </p:txBody>
      </p:sp>
      <p:sp>
        <p:nvSpPr>
          <p:cNvPr id="5" name="AutoShape 5"/>
          <p:cNvSpPr>
            <a:spLocks noChangeArrowheads="1"/>
          </p:cNvSpPr>
          <p:nvPr/>
        </p:nvSpPr>
        <p:spPr bwMode="auto">
          <a:xfrm>
            <a:off x="6828276" y="3799710"/>
            <a:ext cx="263128" cy="207169"/>
          </a:xfrm>
          <a:prstGeom prst="triangle">
            <a:avLst>
              <a:gd name="adj" fmla="val 50000"/>
            </a:avLst>
          </a:prstGeom>
          <a:solidFill>
            <a:srgbClr val="0000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r" rtl="1"/>
            <a:endParaRPr lang="en-US" sz="1350">
              <a:latin typeface="Calibri"/>
              <a:cs typeface="Calibri"/>
            </a:endParaRPr>
          </a:p>
        </p:txBody>
      </p:sp>
      <p:sp>
        <p:nvSpPr>
          <p:cNvPr id="6" name="Line 7"/>
          <p:cNvSpPr>
            <a:spLocks noChangeShapeType="1"/>
          </p:cNvSpPr>
          <p:nvPr/>
        </p:nvSpPr>
        <p:spPr bwMode="auto">
          <a:xfrm flipH="1">
            <a:off x="5994838" y="2322143"/>
            <a:ext cx="1052513" cy="604838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</p:spPr>
        <p:txBody>
          <a:bodyPr/>
          <a:lstStyle/>
          <a:p>
            <a:endParaRPr lang="en-US" sz="1350">
              <a:latin typeface="Calibri"/>
              <a:cs typeface="Calibri"/>
            </a:endParaRPr>
          </a:p>
        </p:txBody>
      </p:sp>
      <p:sp>
        <p:nvSpPr>
          <p:cNvPr id="7" name="Line 9"/>
          <p:cNvSpPr>
            <a:spLocks noChangeShapeType="1"/>
          </p:cNvSpPr>
          <p:nvPr/>
        </p:nvSpPr>
        <p:spPr bwMode="auto">
          <a:xfrm flipH="1">
            <a:off x="6653254" y="2322143"/>
            <a:ext cx="394097" cy="60483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 sz="1350">
              <a:latin typeface="Calibri"/>
              <a:cs typeface="Calibri"/>
            </a:endParaRPr>
          </a:p>
        </p:txBody>
      </p:sp>
      <p:sp>
        <p:nvSpPr>
          <p:cNvPr id="8" name="Line 10"/>
          <p:cNvSpPr>
            <a:spLocks noChangeShapeType="1"/>
          </p:cNvSpPr>
          <p:nvPr/>
        </p:nvSpPr>
        <p:spPr bwMode="auto">
          <a:xfrm>
            <a:off x="7047351" y="2322144"/>
            <a:ext cx="394097" cy="517922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</p:spPr>
        <p:txBody>
          <a:bodyPr/>
          <a:lstStyle/>
          <a:p>
            <a:endParaRPr lang="en-US" sz="1350">
              <a:latin typeface="Calibri"/>
              <a:cs typeface="Calibri"/>
            </a:endParaRPr>
          </a:p>
        </p:txBody>
      </p:sp>
      <p:sp>
        <p:nvSpPr>
          <p:cNvPr id="9" name="Oval 11"/>
          <p:cNvSpPr>
            <a:spLocks noChangeArrowheads="1"/>
          </p:cNvSpPr>
          <p:nvPr/>
        </p:nvSpPr>
        <p:spPr bwMode="auto">
          <a:xfrm>
            <a:off x="6565148" y="2926981"/>
            <a:ext cx="219075" cy="215504"/>
          </a:xfrm>
          <a:prstGeom prst="ellipse">
            <a:avLst/>
          </a:prstGeom>
          <a:solidFill>
            <a:srgbClr val="008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1350">
              <a:latin typeface="Calibri"/>
              <a:cs typeface="Calibri"/>
            </a:endParaRPr>
          </a:p>
        </p:txBody>
      </p:sp>
      <p:sp>
        <p:nvSpPr>
          <p:cNvPr id="10" name="Line 13"/>
          <p:cNvSpPr>
            <a:spLocks noChangeShapeType="1"/>
          </p:cNvSpPr>
          <p:nvPr/>
        </p:nvSpPr>
        <p:spPr bwMode="auto">
          <a:xfrm flipH="1">
            <a:off x="6138904" y="3142485"/>
            <a:ext cx="517922" cy="348853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</p:spPr>
        <p:txBody>
          <a:bodyPr/>
          <a:lstStyle/>
          <a:p>
            <a:endParaRPr lang="en-US" sz="1350">
              <a:latin typeface="Calibri"/>
              <a:cs typeface="Calibri"/>
            </a:endParaRPr>
          </a:p>
        </p:txBody>
      </p:sp>
      <p:sp>
        <p:nvSpPr>
          <p:cNvPr id="11" name="Line 14"/>
          <p:cNvSpPr>
            <a:spLocks noChangeShapeType="1"/>
          </p:cNvSpPr>
          <p:nvPr/>
        </p:nvSpPr>
        <p:spPr bwMode="auto">
          <a:xfrm>
            <a:off x="6656826" y="3142485"/>
            <a:ext cx="567928" cy="291703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</p:spPr>
        <p:txBody>
          <a:bodyPr/>
          <a:lstStyle/>
          <a:p>
            <a:endParaRPr lang="en-US" sz="1350">
              <a:latin typeface="Calibri"/>
              <a:cs typeface="Calibri"/>
            </a:endParaRPr>
          </a:p>
        </p:txBody>
      </p:sp>
      <p:sp>
        <p:nvSpPr>
          <p:cNvPr id="12" name="Line 15"/>
          <p:cNvSpPr>
            <a:spLocks noChangeShapeType="1"/>
          </p:cNvSpPr>
          <p:nvPr/>
        </p:nvSpPr>
        <p:spPr bwMode="auto">
          <a:xfrm flipH="1">
            <a:off x="6325833" y="3142484"/>
            <a:ext cx="330994" cy="647700"/>
          </a:xfrm>
          <a:prstGeom prst="line">
            <a:avLst/>
          </a:prstGeom>
          <a:noFill/>
          <a:ln w="9525">
            <a:solidFill>
              <a:schemeClr val="bg1"/>
            </a:solidFill>
            <a:prstDash val="dash"/>
            <a:round/>
            <a:headEnd/>
            <a:tailEnd type="triangle" w="med" len="med"/>
          </a:ln>
        </p:spPr>
        <p:txBody>
          <a:bodyPr/>
          <a:lstStyle/>
          <a:p>
            <a:endParaRPr lang="en-US" sz="1350">
              <a:latin typeface="Calibri"/>
              <a:cs typeface="Calibri"/>
            </a:endParaRPr>
          </a:p>
        </p:txBody>
      </p:sp>
      <p:sp>
        <p:nvSpPr>
          <p:cNvPr id="13" name="Line 16"/>
          <p:cNvSpPr>
            <a:spLocks noChangeShapeType="1"/>
          </p:cNvSpPr>
          <p:nvPr/>
        </p:nvSpPr>
        <p:spPr bwMode="auto">
          <a:xfrm>
            <a:off x="6656826" y="3142484"/>
            <a:ext cx="317897" cy="647700"/>
          </a:xfrm>
          <a:prstGeom prst="line">
            <a:avLst/>
          </a:prstGeom>
          <a:noFill/>
          <a:ln w="28575">
            <a:solidFill>
              <a:srgbClr val="C0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 sz="1350">
              <a:latin typeface="Calibri"/>
              <a:cs typeface="Calibri"/>
            </a:endParaRPr>
          </a:p>
        </p:txBody>
      </p:sp>
      <p:sp>
        <p:nvSpPr>
          <p:cNvPr id="14" name="Text Box 17"/>
          <p:cNvSpPr txBox="1">
            <a:spLocks noChangeArrowheads="1"/>
          </p:cNvSpPr>
          <p:nvPr/>
        </p:nvSpPr>
        <p:spPr bwMode="auto">
          <a:xfrm>
            <a:off x="6872329" y="2503118"/>
            <a:ext cx="219075" cy="300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350">
                <a:latin typeface="Calibri"/>
                <a:cs typeface="Calibri"/>
              </a:rPr>
              <a:t>a</a:t>
            </a:r>
          </a:p>
        </p:txBody>
      </p:sp>
      <p:sp>
        <p:nvSpPr>
          <p:cNvPr id="15" name="Text Box 18"/>
          <p:cNvSpPr txBox="1">
            <a:spLocks noChangeArrowheads="1"/>
          </p:cNvSpPr>
          <p:nvPr/>
        </p:nvSpPr>
        <p:spPr bwMode="auto">
          <a:xfrm>
            <a:off x="7179510" y="2105449"/>
            <a:ext cx="219075" cy="300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350" dirty="0">
                <a:solidFill>
                  <a:srgbClr val="0000FF"/>
                </a:solidFill>
                <a:latin typeface="Calibri"/>
                <a:cs typeface="Calibri"/>
              </a:rPr>
              <a:t>s</a:t>
            </a:r>
          </a:p>
        </p:txBody>
      </p:sp>
      <p:sp>
        <p:nvSpPr>
          <p:cNvPr id="16" name="Text Box 19"/>
          <p:cNvSpPr txBox="1">
            <a:spLocks noChangeArrowheads="1"/>
          </p:cNvSpPr>
          <p:nvPr/>
        </p:nvSpPr>
        <p:spPr bwMode="auto">
          <a:xfrm>
            <a:off x="7110454" y="3790184"/>
            <a:ext cx="285750" cy="5078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 rtl="1">
              <a:spcBef>
                <a:spcPct val="50000"/>
              </a:spcBef>
            </a:pPr>
            <a:r>
              <a:rPr lang="en-US" sz="1350">
                <a:solidFill>
                  <a:srgbClr val="0000FF"/>
                </a:solidFill>
                <a:latin typeface="Calibri"/>
                <a:cs typeface="Calibri"/>
              </a:rPr>
              <a:t>s’</a:t>
            </a:r>
          </a:p>
        </p:txBody>
      </p:sp>
      <p:sp>
        <p:nvSpPr>
          <p:cNvPr id="17" name="Text Box 20"/>
          <p:cNvSpPr txBox="1">
            <a:spLocks noChangeArrowheads="1"/>
          </p:cNvSpPr>
          <p:nvPr/>
        </p:nvSpPr>
        <p:spPr bwMode="auto">
          <a:xfrm>
            <a:off x="6784223" y="2926981"/>
            <a:ext cx="438150" cy="300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350" dirty="0">
                <a:solidFill>
                  <a:srgbClr val="008000"/>
                </a:solidFill>
                <a:latin typeface="Calibri"/>
                <a:cs typeface="Calibri"/>
              </a:rPr>
              <a:t>s, a</a:t>
            </a:r>
          </a:p>
        </p:txBody>
      </p:sp>
      <p:sp>
        <p:nvSpPr>
          <p:cNvPr id="18" name="Line 22"/>
          <p:cNvSpPr>
            <a:spLocks noChangeShapeType="1"/>
          </p:cNvSpPr>
          <p:nvPr/>
        </p:nvSpPr>
        <p:spPr bwMode="auto">
          <a:xfrm flipH="1">
            <a:off x="5907923" y="4006878"/>
            <a:ext cx="1051322" cy="302419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</p:spPr>
        <p:txBody>
          <a:bodyPr/>
          <a:lstStyle/>
          <a:p>
            <a:endParaRPr lang="en-US" sz="1350">
              <a:latin typeface="Calibri"/>
              <a:cs typeface="Calibri"/>
            </a:endParaRPr>
          </a:p>
        </p:txBody>
      </p:sp>
      <p:sp>
        <p:nvSpPr>
          <p:cNvPr id="19" name="Line 24"/>
          <p:cNvSpPr>
            <a:spLocks noChangeShapeType="1"/>
          </p:cNvSpPr>
          <p:nvPr/>
        </p:nvSpPr>
        <p:spPr bwMode="auto">
          <a:xfrm flipH="1">
            <a:off x="6565148" y="4006878"/>
            <a:ext cx="394097" cy="302419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 sz="1350">
              <a:latin typeface="Calibri"/>
              <a:cs typeface="Calibri"/>
            </a:endParaRPr>
          </a:p>
        </p:txBody>
      </p:sp>
      <p:sp>
        <p:nvSpPr>
          <p:cNvPr id="20" name="Line 25"/>
          <p:cNvSpPr>
            <a:spLocks noChangeShapeType="1"/>
          </p:cNvSpPr>
          <p:nvPr/>
        </p:nvSpPr>
        <p:spPr bwMode="auto">
          <a:xfrm>
            <a:off x="6959245" y="4006879"/>
            <a:ext cx="395288" cy="258365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</p:spPr>
        <p:txBody>
          <a:bodyPr/>
          <a:lstStyle/>
          <a:p>
            <a:endParaRPr lang="en-US" sz="1350">
              <a:latin typeface="Calibri"/>
              <a:cs typeface="Calibri"/>
            </a:endParaRPr>
          </a:p>
        </p:txBody>
      </p:sp>
      <p:sp>
        <p:nvSpPr>
          <p:cNvPr id="21" name="Text Box 28"/>
          <p:cNvSpPr txBox="1">
            <a:spLocks noChangeArrowheads="1"/>
          </p:cNvSpPr>
          <p:nvPr/>
        </p:nvSpPr>
        <p:spPr bwMode="auto">
          <a:xfrm>
            <a:off x="6310354" y="3454428"/>
            <a:ext cx="614363" cy="300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350">
                <a:latin typeface="Calibri"/>
                <a:cs typeface="Calibri"/>
              </a:rPr>
              <a:t>s,a,s’</a:t>
            </a:r>
          </a:p>
        </p:txBody>
      </p:sp>
      <p:sp>
        <p:nvSpPr>
          <p:cNvPr id="22" name="Text Box 30"/>
          <p:cNvSpPr txBox="1">
            <a:spLocks noChangeArrowheads="1"/>
          </p:cNvSpPr>
          <p:nvPr/>
        </p:nvSpPr>
        <p:spPr bwMode="auto">
          <a:xfrm>
            <a:off x="7659332" y="2005437"/>
            <a:ext cx="789384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 err="1">
                <a:solidFill>
                  <a:srgbClr val="0000FF"/>
                </a:solidFill>
                <a:latin typeface="Calibri"/>
                <a:cs typeface="Calibri"/>
              </a:rPr>
              <a:t>Es</a:t>
            </a:r>
            <a:r>
              <a:rPr lang="en-US" sz="1500" dirty="0">
                <a:solidFill>
                  <a:srgbClr val="0000FF"/>
                </a:solidFill>
                <a:latin typeface="Calibri"/>
                <a:cs typeface="Calibri"/>
              </a:rPr>
              <a:t> un </a:t>
            </a:r>
            <a:r>
              <a:rPr lang="en-US" sz="1500" dirty="0" err="1">
                <a:solidFill>
                  <a:srgbClr val="0000FF"/>
                </a:solidFill>
                <a:latin typeface="Calibri"/>
                <a:cs typeface="Calibri"/>
              </a:rPr>
              <a:t>estado</a:t>
            </a:r>
            <a:endParaRPr lang="en-US" sz="1500" i="1" dirty="0">
              <a:solidFill>
                <a:srgbClr val="0000FF"/>
              </a:solidFill>
              <a:latin typeface="Calibri"/>
              <a:cs typeface="Calibri"/>
            </a:endParaRPr>
          </a:p>
        </p:txBody>
      </p:sp>
      <p:sp>
        <p:nvSpPr>
          <p:cNvPr id="23" name="Text Box 32"/>
          <p:cNvSpPr txBox="1">
            <a:spLocks noChangeArrowheads="1"/>
          </p:cNvSpPr>
          <p:nvPr/>
        </p:nvSpPr>
        <p:spPr bwMode="auto">
          <a:xfrm>
            <a:off x="7642480" y="2769223"/>
            <a:ext cx="971550" cy="784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solidFill>
                  <a:srgbClr val="008000"/>
                </a:solidFill>
                <a:latin typeface="Calibri"/>
                <a:cs typeface="Calibri"/>
              </a:rPr>
              <a:t>(s, a) </a:t>
            </a:r>
            <a:r>
              <a:rPr lang="en-US" sz="1500" dirty="0" err="1">
                <a:solidFill>
                  <a:srgbClr val="008000"/>
                </a:solidFill>
                <a:latin typeface="Calibri"/>
                <a:cs typeface="Calibri"/>
              </a:rPr>
              <a:t>Es</a:t>
            </a:r>
            <a:r>
              <a:rPr lang="en-US" sz="1500" dirty="0">
                <a:solidFill>
                  <a:srgbClr val="008000"/>
                </a:solidFill>
                <a:latin typeface="Calibri"/>
                <a:cs typeface="Calibri"/>
              </a:rPr>
              <a:t> un </a:t>
            </a:r>
            <a:r>
              <a:rPr lang="en-US" sz="1500" i="1" dirty="0" err="1">
                <a:solidFill>
                  <a:srgbClr val="008000"/>
                </a:solidFill>
                <a:latin typeface="Calibri"/>
                <a:cs typeface="Calibri"/>
              </a:rPr>
              <a:t>estado</a:t>
            </a:r>
            <a:r>
              <a:rPr lang="en-US" sz="1500" i="1" dirty="0">
                <a:solidFill>
                  <a:srgbClr val="008000"/>
                </a:solidFill>
                <a:latin typeface="Calibri"/>
                <a:cs typeface="Calibri"/>
              </a:rPr>
              <a:t> q</a:t>
            </a:r>
          </a:p>
        </p:txBody>
      </p:sp>
      <p:sp>
        <p:nvSpPr>
          <p:cNvPr id="24" name="Text Box 27"/>
          <p:cNvSpPr txBox="1">
            <a:spLocks noChangeArrowheads="1"/>
          </p:cNvSpPr>
          <p:nvPr/>
        </p:nvSpPr>
        <p:spPr bwMode="auto">
          <a:xfrm>
            <a:off x="7586392" y="3434187"/>
            <a:ext cx="1622822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solidFill>
                  <a:srgbClr val="C00000"/>
                </a:solidFill>
                <a:latin typeface="Calibri"/>
                <a:cs typeface="Calibri"/>
              </a:rPr>
              <a:t>(</a:t>
            </a:r>
            <a:r>
              <a:rPr lang="en-US" sz="1500" dirty="0" err="1">
                <a:solidFill>
                  <a:srgbClr val="C00000"/>
                </a:solidFill>
                <a:latin typeface="Calibri"/>
                <a:cs typeface="Calibri"/>
              </a:rPr>
              <a:t>s,a,s</a:t>
            </a:r>
            <a:r>
              <a:rPr lang="en-US" sz="1500" dirty="0">
                <a:solidFill>
                  <a:srgbClr val="C00000"/>
                </a:solidFill>
                <a:latin typeface="Calibri"/>
                <a:cs typeface="Calibri"/>
              </a:rPr>
              <a:t>’) </a:t>
            </a:r>
            <a:r>
              <a:rPr lang="en-US" sz="1500" dirty="0" err="1">
                <a:solidFill>
                  <a:srgbClr val="C00000"/>
                </a:solidFill>
                <a:latin typeface="Calibri"/>
                <a:cs typeface="Calibri"/>
              </a:rPr>
              <a:t>Es</a:t>
            </a:r>
            <a:r>
              <a:rPr lang="en-US" sz="150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lang="en-US" sz="1500" dirty="0" err="1">
                <a:solidFill>
                  <a:srgbClr val="C00000"/>
                </a:solidFill>
                <a:latin typeface="Calibri"/>
                <a:cs typeface="Calibri"/>
              </a:rPr>
              <a:t>una</a:t>
            </a:r>
            <a:r>
              <a:rPr lang="en-US" sz="150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lang="en-US" sz="1500" dirty="0" err="1">
                <a:solidFill>
                  <a:srgbClr val="C00000"/>
                </a:solidFill>
                <a:latin typeface="Calibri"/>
                <a:cs typeface="Calibri"/>
              </a:rPr>
              <a:t>transición</a:t>
            </a:r>
            <a:endParaRPr lang="en-US" sz="1500" i="1" dirty="0">
              <a:solidFill>
                <a:srgbClr val="C00000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79430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806C75B-991D-443F-B7EE-59B93A84B9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Captura de un Demo-</a:t>
            </a:r>
            <a:r>
              <a:rPr lang="es-ES" dirty="0"/>
              <a:t> Mundo Cuadriculado </a:t>
            </a:r>
            <a:r>
              <a:rPr lang="en-US" dirty="0" err="1"/>
              <a:t>Valores</a:t>
            </a:r>
            <a:r>
              <a:rPr lang="en-US" dirty="0"/>
              <a:t> v</a:t>
            </a:r>
            <a:endParaRPr lang="es-MX" dirty="0"/>
          </a:p>
        </p:txBody>
      </p:sp>
      <p:pic>
        <p:nvPicPr>
          <p:cNvPr id="4" name="Picture 3" descr="Screen Shot 2014-08-10 at 7.36.10 PM.png">
            <a:extLst>
              <a:ext uri="{FF2B5EF4-FFF2-40B4-BE49-F238E27FC236}">
                <a16:creationId xmlns="" xmlns:a16="http://schemas.microsoft.com/office/drawing/2014/main" id="{7424008D-0EDF-42CF-812C-CA3722A227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493" y="1139484"/>
            <a:ext cx="6068260" cy="560421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E30E6128-B07F-492C-95FA-33F6CA85EE0A}"/>
              </a:ext>
            </a:extLst>
          </p:cNvPr>
          <p:cNvSpPr txBox="1"/>
          <p:nvPr/>
        </p:nvSpPr>
        <p:spPr>
          <a:xfrm>
            <a:off x="7393753" y="5620345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Noise = 0</a:t>
            </a:r>
          </a:p>
          <a:p>
            <a:r>
              <a:rPr lang="en-US" dirty="0">
                <a:latin typeface="Calibri"/>
                <a:cs typeface="Calibri"/>
              </a:rPr>
              <a:t>Discount = 1</a:t>
            </a:r>
          </a:p>
          <a:p>
            <a:r>
              <a:rPr lang="en-US" dirty="0">
                <a:latin typeface="Calibri"/>
                <a:cs typeface="Calibri"/>
              </a:rPr>
              <a:t>Living reward = 0</a:t>
            </a:r>
          </a:p>
        </p:txBody>
      </p:sp>
    </p:spTree>
    <p:extLst>
      <p:ext uri="{BB962C8B-B14F-4D97-AF65-F5344CB8AC3E}">
        <p14:creationId xmlns:p14="http://schemas.microsoft.com/office/powerpoint/2010/main" val="2178224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9205527-F033-4D99-A18C-BBCDCAFD4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Captura de un Demo-</a:t>
            </a:r>
            <a:r>
              <a:rPr lang="es-ES" dirty="0"/>
              <a:t> Mundo Cuadriculado </a:t>
            </a:r>
            <a:r>
              <a:rPr lang="en-US" dirty="0" err="1"/>
              <a:t>Valores</a:t>
            </a:r>
            <a:r>
              <a:rPr lang="en-US" dirty="0"/>
              <a:t> v</a:t>
            </a:r>
            <a:endParaRPr lang="es-MX" dirty="0"/>
          </a:p>
        </p:txBody>
      </p:sp>
      <p:pic>
        <p:nvPicPr>
          <p:cNvPr id="4" name="Picture 3" descr="Screen Shot 2014-08-10 at 7.37.39 PM.png">
            <a:extLst>
              <a:ext uri="{FF2B5EF4-FFF2-40B4-BE49-F238E27FC236}">
                <a16:creationId xmlns="" xmlns:a16="http://schemas.microsoft.com/office/drawing/2014/main" id="{34B75D0B-C84E-4E64-BF95-61A9BDB9F9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431" y="1485900"/>
            <a:ext cx="5570670" cy="516045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74663AE8-3F93-47A9-9B48-1DBDC18161E2}"/>
              </a:ext>
            </a:extLst>
          </p:cNvPr>
          <p:cNvSpPr txBox="1"/>
          <p:nvPr/>
        </p:nvSpPr>
        <p:spPr>
          <a:xfrm>
            <a:off x="6896101" y="55917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Noise = 0</a:t>
            </a:r>
          </a:p>
          <a:p>
            <a:r>
              <a:rPr lang="en-US" dirty="0">
                <a:latin typeface="Calibri"/>
                <a:cs typeface="Calibri"/>
              </a:rPr>
              <a:t>Discount = 1</a:t>
            </a:r>
          </a:p>
          <a:p>
            <a:r>
              <a:rPr lang="en-US" dirty="0">
                <a:latin typeface="Calibri"/>
                <a:cs typeface="Calibri"/>
              </a:rPr>
              <a:t>Living reward = 0</a:t>
            </a:r>
          </a:p>
        </p:txBody>
      </p:sp>
    </p:spTree>
    <p:extLst>
      <p:ext uri="{BB962C8B-B14F-4D97-AF65-F5344CB8AC3E}">
        <p14:creationId xmlns:p14="http://schemas.microsoft.com/office/powerpoint/2010/main" val="2932515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458CB0C-AA63-495E-A299-8B0716F90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Captura de un Demo-</a:t>
            </a:r>
            <a:r>
              <a:rPr lang="es-ES" dirty="0"/>
              <a:t> Mundo Cuadriculado </a:t>
            </a:r>
            <a:r>
              <a:rPr lang="en-US" dirty="0" err="1"/>
              <a:t>Valores</a:t>
            </a:r>
            <a:r>
              <a:rPr lang="en-US" dirty="0"/>
              <a:t> v</a:t>
            </a:r>
            <a:endParaRPr lang="es-MX" dirty="0"/>
          </a:p>
        </p:txBody>
      </p:sp>
      <p:pic>
        <p:nvPicPr>
          <p:cNvPr id="4" name="Picture 3" descr="Screen Shot 2014-08-10 at 7.40.54 PM.png">
            <a:extLst>
              <a:ext uri="{FF2B5EF4-FFF2-40B4-BE49-F238E27FC236}">
                <a16:creationId xmlns="" xmlns:a16="http://schemas.microsoft.com/office/drawing/2014/main" id="{7248636C-BDDD-422E-8786-5D5213D5A6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8515" y="1058464"/>
            <a:ext cx="6215470" cy="572333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2AE74498-9A33-4D7C-857D-BAF0F5E5189E}"/>
              </a:ext>
            </a:extLst>
          </p:cNvPr>
          <p:cNvSpPr txBox="1"/>
          <p:nvPr/>
        </p:nvSpPr>
        <p:spPr>
          <a:xfrm>
            <a:off x="7267576" y="5782270"/>
            <a:ext cx="22860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alibri"/>
                <a:cs typeface="Calibri"/>
              </a:rPr>
              <a:t>Noise = 0.2</a:t>
            </a:r>
          </a:p>
          <a:p>
            <a:r>
              <a:rPr lang="en-US" sz="1400" dirty="0">
                <a:latin typeface="Calibri"/>
                <a:cs typeface="Calibri"/>
              </a:rPr>
              <a:t>Discount = 0.9</a:t>
            </a:r>
          </a:p>
          <a:p>
            <a:r>
              <a:rPr lang="en-US" sz="1400" dirty="0">
                <a:latin typeface="Calibri"/>
                <a:cs typeface="Calibri"/>
              </a:rPr>
              <a:t>Living reward = 0</a:t>
            </a:r>
          </a:p>
        </p:txBody>
      </p:sp>
    </p:spTree>
    <p:extLst>
      <p:ext uri="{BB962C8B-B14F-4D97-AF65-F5344CB8AC3E}">
        <p14:creationId xmlns:p14="http://schemas.microsoft.com/office/powerpoint/2010/main" val="1069805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09C9A30-0061-44AF-B24C-F401D5DC9E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Captura de un Demo-</a:t>
            </a:r>
            <a:r>
              <a:rPr lang="es-ES" dirty="0"/>
              <a:t> Mundo Cuadriculado </a:t>
            </a:r>
            <a:r>
              <a:rPr lang="en-US" dirty="0" err="1"/>
              <a:t>Valores</a:t>
            </a:r>
            <a:r>
              <a:rPr lang="en-US" dirty="0"/>
              <a:t> v</a:t>
            </a:r>
            <a:endParaRPr lang="es-MX" dirty="0"/>
          </a:p>
        </p:txBody>
      </p:sp>
      <p:pic>
        <p:nvPicPr>
          <p:cNvPr id="4" name="Picture 3" descr="Screen Shot 2014-08-10 at 7.40.58 PM.png">
            <a:extLst>
              <a:ext uri="{FF2B5EF4-FFF2-40B4-BE49-F238E27FC236}">
                <a16:creationId xmlns="" xmlns:a16="http://schemas.microsoft.com/office/drawing/2014/main" id="{017DA1CA-1085-4085-9250-BE6F498299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591" y="838200"/>
            <a:ext cx="6215518" cy="5715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10DB6B59-142F-4819-85C7-223EBD8C833F}"/>
              </a:ext>
            </a:extLst>
          </p:cNvPr>
          <p:cNvSpPr txBox="1"/>
          <p:nvPr/>
        </p:nvSpPr>
        <p:spPr>
          <a:xfrm>
            <a:off x="7051109" y="553462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Noise = 0.2</a:t>
            </a:r>
          </a:p>
          <a:p>
            <a:r>
              <a:rPr lang="en-US" dirty="0">
                <a:latin typeface="Calibri"/>
                <a:cs typeface="Calibri"/>
              </a:rPr>
              <a:t>Discount = 0.9</a:t>
            </a:r>
          </a:p>
          <a:p>
            <a:r>
              <a:rPr lang="en-US" dirty="0">
                <a:latin typeface="Calibri"/>
                <a:cs typeface="Calibri"/>
              </a:rPr>
              <a:t>Living reward = 0</a:t>
            </a:r>
          </a:p>
        </p:txBody>
      </p:sp>
    </p:spTree>
    <p:extLst>
      <p:ext uri="{BB962C8B-B14F-4D97-AF65-F5344CB8AC3E}">
        <p14:creationId xmlns:p14="http://schemas.microsoft.com/office/powerpoint/2010/main" val="2692910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Captura de un Demo-</a:t>
            </a:r>
            <a:r>
              <a:rPr lang="es-ES" dirty="0"/>
              <a:t> Mundo Cuadriculado </a:t>
            </a:r>
            <a:r>
              <a:rPr lang="en-US" dirty="0" err="1"/>
              <a:t>Valores</a:t>
            </a:r>
            <a:r>
              <a:rPr lang="en-US" dirty="0"/>
              <a:t> v</a:t>
            </a:r>
            <a:endParaRPr lang="es-MX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 dirty="0"/>
          </a:p>
        </p:txBody>
      </p:sp>
      <p:pic>
        <p:nvPicPr>
          <p:cNvPr id="7" name="Picture 2" descr="Screen Shot 2014-08-10 at 7.42.4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834" y="1139484"/>
            <a:ext cx="5855927" cy="5392939"/>
          </a:xfrm>
          <a:prstGeom prst="rect">
            <a:avLst/>
          </a:prstGeom>
        </p:spPr>
      </p:pic>
      <p:sp>
        <p:nvSpPr>
          <p:cNvPr id="9" name="TextBox 4"/>
          <p:cNvSpPr txBox="1"/>
          <p:nvPr/>
        </p:nvSpPr>
        <p:spPr>
          <a:xfrm>
            <a:off x="6859761" y="4759376"/>
            <a:ext cx="1714500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latin typeface="Calibri"/>
                <a:cs typeface="Calibri"/>
              </a:rPr>
              <a:t>Noise = 0.2</a:t>
            </a:r>
          </a:p>
          <a:p>
            <a:r>
              <a:rPr lang="en-US" sz="1350" dirty="0">
                <a:latin typeface="Calibri"/>
                <a:cs typeface="Calibri"/>
              </a:rPr>
              <a:t>Discount = 0.9</a:t>
            </a:r>
          </a:p>
          <a:p>
            <a:r>
              <a:rPr lang="en-US" sz="1350" dirty="0">
                <a:latin typeface="Calibri"/>
                <a:cs typeface="Calibri"/>
              </a:rPr>
              <a:t>Living reward = -0.1</a:t>
            </a:r>
          </a:p>
        </p:txBody>
      </p:sp>
    </p:spTree>
    <p:extLst>
      <p:ext uri="{BB962C8B-B14F-4D97-AF65-F5344CB8AC3E}">
        <p14:creationId xmlns:p14="http://schemas.microsoft.com/office/powerpoint/2010/main" val="717647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Busqueda no deterministica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s-MX" dirty="0"/>
          </a:p>
          <a:p>
            <a:pPr marL="342900" lvl="1" indent="0">
              <a:buNone/>
            </a:pPr>
            <a:endParaRPr lang="es-MX" dirty="0"/>
          </a:p>
        </p:txBody>
      </p:sp>
      <p:sp>
        <p:nvSpPr>
          <p:cNvPr id="4" name="TextBox 3"/>
          <p:cNvSpPr txBox="1"/>
          <p:nvPr/>
        </p:nvSpPr>
        <p:spPr>
          <a:xfrm>
            <a:off x="2141730" y="5588796"/>
            <a:ext cx="1620180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ES_tradnl" sz="1200">
                <a:solidFill>
                  <a:schemeClr val="tx1">
                    <a:lumMod val="50000"/>
                    <a:lumOff val="50000"/>
                  </a:schemeClr>
                </a:solidFill>
                <a:latin typeface="Bauhaus 93" charset="0"/>
                <a:ea typeface="Bauhaus 93" charset="0"/>
                <a:cs typeface="Bauhaus 93" charset="0"/>
              </a:rPr>
              <a:t>Inteligencia Artificial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5866" y="2054349"/>
            <a:ext cx="4314602" cy="3273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130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Captura de un Demo- </a:t>
            </a:r>
            <a:r>
              <a:rPr lang="en-US" dirty="0" err="1"/>
              <a:t>Gridworld</a:t>
            </a:r>
            <a:r>
              <a:rPr lang="en-US" dirty="0"/>
              <a:t> </a:t>
            </a:r>
            <a:r>
              <a:rPr lang="en-US" dirty="0" err="1"/>
              <a:t>Valores</a:t>
            </a:r>
            <a:r>
              <a:rPr lang="en-US" dirty="0"/>
              <a:t> Q</a:t>
            </a:r>
            <a:endParaRPr lang="es-MX" dirty="0"/>
          </a:p>
        </p:txBody>
      </p:sp>
      <p:pic>
        <p:nvPicPr>
          <p:cNvPr id="7" name="Picture 2" descr="Screen Shot 2014-08-10 at 7.42.57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7695" y="1139484"/>
            <a:ext cx="5954485" cy="5491746"/>
          </a:xfrm>
          <a:prstGeom prst="rect">
            <a:avLst/>
          </a:prstGeom>
        </p:spPr>
      </p:pic>
      <p:sp>
        <p:nvSpPr>
          <p:cNvPr id="8" name="TextBox 5"/>
          <p:cNvSpPr txBox="1"/>
          <p:nvPr/>
        </p:nvSpPr>
        <p:spPr>
          <a:xfrm>
            <a:off x="7162180" y="4759375"/>
            <a:ext cx="1714500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latin typeface="Calibri"/>
                <a:cs typeface="Calibri"/>
              </a:rPr>
              <a:t>Noise = 0.2</a:t>
            </a:r>
          </a:p>
          <a:p>
            <a:r>
              <a:rPr lang="en-US" sz="1350" dirty="0">
                <a:latin typeface="Calibri"/>
                <a:cs typeface="Calibri"/>
              </a:rPr>
              <a:t>Discount = 0.9</a:t>
            </a:r>
          </a:p>
          <a:p>
            <a:r>
              <a:rPr lang="en-US" sz="1350" dirty="0">
                <a:latin typeface="Calibri"/>
                <a:cs typeface="Calibri"/>
              </a:rPr>
              <a:t>Living reward = -0.1</a:t>
            </a:r>
          </a:p>
        </p:txBody>
      </p:sp>
    </p:spTree>
    <p:extLst>
      <p:ext uri="{BB962C8B-B14F-4D97-AF65-F5344CB8AC3E}">
        <p14:creationId xmlns:p14="http://schemas.microsoft.com/office/powerpoint/2010/main" val="607783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Valores de Estados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324755" y="1888867"/>
            <a:ext cx="4543389" cy="1972181"/>
          </a:xfrm>
        </p:spPr>
        <p:txBody>
          <a:bodyPr>
            <a:normAutofit fontScale="92500" lnSpcReduction="20000"/>
          </a:bodyPr>
          <a:lstStyle/>
          <a:p>
            <a:r>
              <a:rPr lang="es-MX" dirty="0">
                <a:solidFill>
                  <a:schemeClr val="tx1"/>
                </a:solidFill>
              </a:rPr>
              <a:t>Operación Fundamental: computa el valor (expectimax) de un estado</a:t>
            </a:r>
          </a:p>
          <a:p>
            <a:pPr lvl="1"/>
            <a:r>
              <a:rPr lang="es-MX" dirty="0">
                <a:solidFill>
                  <a:schemeClr val="tx1"/>
                </a:solidFill>
              </a:rPr>
              <a:t>Utilidad esperado bajo acción optima</a:t>
            </a:r>
          </a:p>
          <a:p>
            <a:pPr lvl="1"/>
            <a:r>
              <a:rPr lang="es-MX" dirty="0">
                <a:solidFill>
                  <a:schemeClr val="tx1"/>
                </a:solidFill>
              </a:rPr>
              <a:t>Suma promedio de recompensas (descontadas)</a:t>
            </a:r>
          </a:p>
          <a:p>
            <a:pPr lvl="1"/>
            <a:r>
              <a:rPr lang="es-MX" dirty="0">
                <a:solidFill>
                  <a:schemeClr val="tx1"/>
                </a:solidFill>
              </a:rPr>
              <a:t>Es justamente lo que computa expectimax</a:t>
            </a:r>
          </a:p>
          <a:p>
            <a:pPr lvl="1"/>
            <a:endParaRPr lang="es-MX" dirty="0">
              <a:solidFill>
                <a:schemeClr val="tx1"/>
              </a:solidFill>
            </a:endParaRPr>
          </a:p>
          <a:p>
            <a:r>
              <a:rPr lang="es-MX" dirty="0">
                <a:solidFill>
                  <a:schemeClr val="tx1"/>
                </a:solidFill>
              </a:rPr>
              <a:t>Definición recursiva de valor:</a:t>
            </a:r>
          </a:p>
          <a:p>
            <a:pPr lvl="1"/>
            <a:endParaRPr lang="es-MX" dirty="0"/>
          </a:p>
        </p:txBody>
      </p:sp>
      <p:pic>
        <p:nvPicPr>
          <p:cNvPr id="4" name="Picture 51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/>
          <a:stretch>
            <a:fillRect/>
          </a:stretch>
        </p:blipFill>
        <p:spPr bwMode="auto">
          <a:xfrm>
            <a:off x="1817694" y="3810119"/>
            <a:ext cx="3280953" cy="432084"/>
          </a:xfrm>
          <a:prstGeom prst="rect">
            <a:avLst/>
          </a:prstGeom>
          <a:noFill/>
          <a:ln/>
          <a:effectLst/>
        </p:spPr>
      </p:pic>
      <p:pic>
        <p:nvPicPr>
          <p:cNvPr id="5" name="Picture 46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/>
          <a:stretch>
            <a:fillRect/>
          </a:stretch>
        </p:blipFill>
        <p:spPr bwMode="auto">
          <a:xfrm>
            <a:off x="1817694" y="4307435"/>
            <a:ext cx="6065289" cy="647651"/>
          </a:xfrm>
          <a:prstGeom prst="rect">
            <a:avLst/>
          </a:prstGeom>
          <a:noFill/>
          <a:ln/>
          <a:effectLst/>
        </p:spPr>
      </p:pic>
      <p:pic>
        <p:nvPicPr>
          <p:cNvPr id="6" name="Picture 47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/>
          <a:stretch>
            <a:fillRect/>
          </a:stretch>
        </p:blipFill>
        <p:spPr bwMode="auto">
          <a:xfrm>
            <a:off x="1817694" y="5020318"/>
            <a:ext cx="6073031" cy="603604"/>
          </a:xfrm>
          <a:prstGeom prst="rect">
            <a:avLst/>
          </a:prstGeom>
          <a:noFill/>
          <a:ln/>
          <a:effectLst/>
        </p:spPr>
      </p:pic>
      <p:grpSp>
        <p:nvGrpSpPr>
          <p:cNvPr id="7" name="Group 4"/>
          <p:cNvGrpSpPr>
            <a:grpSpLocks/>
          </p:cNvGrpSpPr>
          <p:nvPr/>
        </p:nvGrpSpPr>
        <p:grpSpPr bwMode="auto">
          <a:xfrm>
            <a:off x="6192180" y="1920479"/>
            <a:ext cx="2286000" cy="2088931"/>
            <a:chOff x="2400" y="1401"/>
            <a:chExt cx="1392" cy="1272"/>
          </a:xfrm>
        </p:grpSpPr>
        <p:sp>
          <p:nvSpPr>
            <p:cNvPr id="8" name="AutoShape 5"/>
            <p:cNvSpPr>
              <a:spLocks noChangeArrowheads="1"/>
            </p:cNvSpPr>
            <p:nvPr/>
          </p:nvSpPr>
          <p:spPr bwMode="auto">
            <a:xfrm>
              <a:off x="3070" y="1488"/>
              <a:ext cx="155" cy="124"/>
            </a:xfrm>
            <a:prstGeom prst="triangle">
              <a:avLst>
                <a:gd name="adj" fmla="val 500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/>
            </a:p>
          </p:txBody>
        </p:sp>
        <p:grpSp>
          <p:nvGrpSpPr>
            <p:cNvPr id="9" name="Group 6"/>
            <p:cNvGrpSpPr>
              <a:grpSpLocks/>
            </p:cNvGrpSpPr>
            <p:nvPr/>
          </p:nvGrpSpPr>
          <p:grpSpPr bwMode="auto">
            <a:xfrm>
              <a:off x="2529" y="1617"/>
              <a:ext cx="1263" cy="361"/>
              <a:chOff x="1584" y="1680"/>
              <a:chExt cx="2352" cy="336"/>
            </a:xfrm>
          </p:grpSpPr>
          <p:sp>
            <p:nvSpPr>
              <p:cNvPr id="22" name="Line 7"/>
              <p:cNvSpPr>
                <a:spLocks noChangeShapeType="1"/>
              </p:cNvSpPr>
              <p:nvPr/>
            </p:nvSpPr>
            <p:spPr bwMode="auto">
              <a:xfrm flipH="1">
                <a:off x="1584" y="1680"/>
                <a:ext cx="1152" cy="3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Line 8"/>
              <p:cNvSpPr>
                <a:spLocks noChangeShapeType="1"/>
              </p:cNvSpPr>
              <p:nvPr/>
            </p:nvSpPr>
            <p:spPr bwMode="auto">
              <a:xfrm>
                <a:off x="2736" y="1680"/>
                <a:ext cx="1200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Line 9"/>
              <p:cNvSpPr>
                <a:spLocks noChangeShapeType="1"/>
              </p:cNvSpPr>
              <p:nvPr/>
            </p:nvSpPr>
            <p:spPr bwMode="auto">
              <a:xfrm flipH="1">
                <a:off x="2304" y="1680"/>
                <a:ext cx="432" cy="33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Line 10"/>
              <p:cNvSpPr>
                <a:spLocks noChangeShapeType="1"/>
              </p:cNvSpPr>
              <p:nvPr/>
            </p:nvSpPr>
            <p:spPr bwMode="auto">
              <a:xfrm>
                <a:off x="2736" y="1680"/>
                <a:ext cx="432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0" name="Oval 11"/>
            <p:cNvSpPr>
              <a:spLocks noChangeArrowheads="1"/>
            </p:cNvSpPr>
            <p:nvPr/>
          </p:nvSpPr>
          <p:spPr bwMode="auto">
            <a:xfrm>
              <a:off x="2864" y="1978"/>
              <a:ext cx="129" cy="129"/>
            </a:xfrm>
            <a:prstGeom prst="ellipse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1" name="Group 12"/>
            <p:cNvGrpSpPr>
              <a:grpSpLocks/>
            </p:cNvGrpSpPr>
            <p:nvPr/>
          </p:nvGrpSpPr>
          <p:grpSpPr bwMode="auto">
            <a:xfrm>
              <a:off x="2400" y="2107"/>
              <a:ext cx="1057" cy="386"/>
              <a:chOff x="1536" y="2400"/>
              <a:chExt cx="1584" cy="624"/>
            </a:xfrm>
          </p:grpSpPr>
          <p:sp>
            <p:nvSpPr>
              <p:cNvPr id="18" name="Line 13"/>
              <p:cNvSpPr>
                <a:spLocks noChangeShapeType="1"/>
              </p:cNvSpPr>
              <p:nvPr/>
            </p:nvSpPr>
            <p:spPr bwMode="auto">
              <a:xfrm flipH="1">
                <a:off x="1536" y="2400"/>
                <a:ext cx="776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" name="Line 14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808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" name="Line 15"/>
              <p:cNvSpPr>
                <a:spLocks noChangeShapeType="1"/>
              </p:cNvSpPr>
              <p:nvPr/>
            </p:nvSpPr>
            <p:spPr bwMode="auto">
              <a:xfrm flipH="1">
                <a:off x="2021" y="2400"/>
                <a:ext cx="291" cy="624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" name="Line 16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280" cy="62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2" name="Text Box 17"/>
            <p:cNvSpPr txBox="1">
              <a:spLocks noChangeArrowheads="1"/>
            </p:cNvSpPr>
            <p:nvPr/>
          </p:nvSpPr>
          <p:spPr bwMode="auto">
            <a:xfrm>
              <a:off x="3071" y="1680"/>
              <a:ext cx="129" cy="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dirty="0"/>
                <a:t>a</a:t>
              </a:r>
            </a:p>
          </p:txBody>
        </p:sp>
        <p:sp>
          <p:nvSpPr>
            <p:cNvPr id="13" name="Text Box 18"/>
            <p:cNvSpPr txBox="1">
              <a:spLocks noChangeArrowheads="1"/>
            </p:cNvSpPr>
            <p:nvPr/>
          </p:nvSpPr>
          <p:spPr bwMode="auto">
            <a:xfrm>
              <a:off x="3216" y="1401"/>
              <a:ext cx="129" cy="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dirty="0">
                  <a:solidFill>
                    <a:srgbClr val="0000FF"/>
                  </a:solidFill>
                </a:rPr>
                <a:t>s</a:t>
              </a:r>
            </a:p>
          </p:txBody>
        </p:sp>
        <p:sp>
          <p:nvSpPr>
            <p:cNvPr id="14" name="Text Box 19"/>
            <p:cNvSpPr txBox="1">
              <a:spLocks noChangeArrowheads="1"/>
            </p:cNvSpPr>
            <p:nvPr/>
          </p:nvSpPr>
          <p:spPr bwMode="auto">
            <a:xfrm>
              <a:off x="3024" y="1920"/>
              <a:ext cx="559" cy="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dirty="0">
                  <a:solidFill>
                    <a:srgbClr val="008000"/>
                  </a:solidFill>
                </a:rPr>
                <a:t>s, a</a:t>
              </a:r>
            </a:p>
          </p:txBody>
        </p:sp>
        <p:sp>
          <p:nvSpPr>
            <p:cNvPr id="15" name="Text Box 20"/>
            <p:cNvSpPr txBox="1">
              <a:spLocks noChangeArrowheads="1"/>
            </p:cNvSpPr>
            <p:nvPr/>
          </p:nvSpPr>
          <p:spPr bwMode="auto">
            <a:xfrm>
              <a:off x="2609" y="2261"/>
              <a:ext cx="504" cy="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dirty="0" err="1"/>
                <a:t>s,a,s</a:t>
              </a:r>
              <a:r>
                <a:rPr lang="ja-JP" altLang="en-US"/>
                <a:t>’</a:t>
              </a:r>
              <a:endParaRPr lang="en-US" dirty="0"/>
            </a:p>
          </p:txBody>
        </p:sp>
        <p:sp>
          <p:nvSpPr>
            <p:cNvPr id="16" name="AutoShape 21"/>
            <p:cNvSpPr>
              <a:spLocks noChangeArrowheads="1"/>
            </p:cNvSpPr>
            <p:nvPr/>
          </p:nvSpPr>
          <p:spPr bwMode="auto">
            <a:xfrm>
              <a:off x="3019" y="2499"/>
              <a:ext cx="154" cy="123"/>
            </a:xfrm>
            <a:prstGeom prst="triangle">
              <a:avLst>
                <a:gd name="adj" fmla="val 500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r" rtl="1"/>
              <a:endParaRPr lang="en-US"/>
            </a:p>
          </p:txBody>
        </p:sp>
        <p:sp>
          <p:nvSpPr>
            <p:cNvPr id="17" name="Text Box 22"/>
            <p:cNvSpPr txBox="1">
              <a:spLocks noChangeArrowheads="1"/>
            </p:cNvSpPr>
            <p:nvPr/>
          </p:nvSpPr>
          <p:spPr bwMode="auto">
            <a:xfrm>
              <a:off x="3096" y="2448"/>
              <a:ext cx="331" cy="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r" rtl="1">
                <a:spcBef>
                  <a:spcPct val="50000"/>
                </a:spcBef>
              </a:pPr>
              <a:r>
                <a:rPr lang="en-US" dirty="0">
                  <a:solidFill>
                    <a:srgbClr val="0000FF"/>
                  </a:solidFill>
                </a:rPr>
                <a:t>s</a:t>
              </a:r>
              <a:r>
                <a:rPr lang="ja-JP" altLang="en-US">
                  <a:solidFill>
                    <a:srgbClr val="0000FF"/>
                  </a:solidFill>
                </a:rPr>
                <a:t>’</a:t>
              </a:r>
              <a:endParaRPr lang="en-US" dirty="0">
                <a:solidFill>
                  <a:srgbClr val="0000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70456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Árbol de búsqueda de carreras</a:t>
            </a:r>
          </a:p>
        </p:txBody>
      </p:sp>
      <p:pic>
        <p:nvPicPr>
          <p:cNvPr id="71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387399" y="1834242"/>
            <a:ext cx="696143" cy="457714"/>
          </a:xfrm>
          <a:prstGeom prst="rect">
            <a:avLst/>
          </a:prstGeom>
          <a:noFill/>
        </p:spPr>
      </p:pic>
      <p:pic>
        <p:nvPicPr>
          <p:cNvPr id="7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22655" y="3250704"/>
            <a:ext cx="760961" cy="479510"/>
          </a:xfrm>
          <a:prstGeom prst="rect">
            <a:avLst/>
          </a:prstGeom>
          <a:noFill/>
        </p:spPr>
      </p:pic>
      <p:pic>
        <p:nvPicPr>
          <p:cNvPr id="73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178908" y="4564412"/>
            <a:ext cx="738598" cy="523101"/>
          </a:xfrm>
          <a:prstGeom prst="rect">
            <a:avLst/>
          </a:prstGeom>
          <a:noFill/>
        </p:spPr>
      </p:pic>
      <p:sp>
        <p:nvSpPr>
          <p:cNvPr id="74" name="Oval 7"/>
          <p:cNvSpPr/>
          <p:nvPr/>
        </p:nvSpPr>
        <p:spPr>
          <a:xfrm>
            <a:off x="2307705" y="2540534"/>
            <a:ext cx="228600" cy="228600"/>
          </a:xfrm>
          <a:prstGeom prst="ellipse">
            <a:avLst/>
          </a:prstGeom>
          <a:solidFill>
            <a:srgbClr val="B8EAC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5" name="Oval 8"/>
          <p:cNvSpPr/>
          <p:nvPr/>
        </p:nvSpPr>
        <p:spPr>
          <a:xfrm>
            <a:off x="6002885" y="2564904"/>
            <a:ext cx="228600" cy="228600"/>
          </a:xfrm>
          <a:prstGeom prst="ellipse">
            <a:avLst/>
          </a:prstGeom>
          <a:solidFill>
            <a:srgbClr val="B8EAC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76" name="Straight Arrow Connector 10"/>
          <p:cNvCxnSpPr>
            <a:stCxn id="71" idx="2"/>
            <a:endCxn id="75" idx="1"/>
          </p:cNvCxnSpPr>
          <p:nvPr/>
        </p:nvCxnSpPr>
        <p:spPr>
          <a:xfrm>
            <a:off x="4735470" y="2291956"/>
            <a:ext cx="1300893" cy="306426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12"/>
          <p:cNvCxnSpPr>
            <a:stCxn id="71" idx="2"/>
            <a:endCxn id="74" idx="7"/>
          </p:cNvCxnSpPr>
          <p:nvPr/>
        </p:nvCxnSpPr>
        <p:spPr>
          <a:xfrm flipH="1">
            <a:off x="2502828" y="2291956"/>
            <a:ext cx="2232643" cy="282056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26262" y="3075463"/>
            <a:ext cx="696143" cy="457714"/>
          </a:xfrm>
          <a:prstGeom prst="rect">
            <a:avLst/>
          </a:prstGeom>
          <a:noFill/>
        </p:spPr>
      </p:pic>
      <p:cxnSp>
        <p:nvCxnSpPr>
          <p:cNvPr id="79" name="Straight Arrow Connector 16"/>
          <p:cNvCxnSpPr>
            <a:stCxn id="75" idx="4"/>
            <a:endCxn id="78" idx="0"/>
          </p:cNvCxnSpPr>
          <p:nvPr/>
        </p:nvCxnSpPr>
        <p:spPr>
          <a:xfrm flipH="1">
            <a:off x="5274334" y="2793504"/>
            <a:ext cx="842852" cy="281959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17"/>
          <p:cNvCxnSpPr>
            <a:stCxn id="75" idx="4"/>
            <a:endCxn id="72" idx="0"/>
          </p:cNvCxnSpPr>
          <p:nvPr/>
        </p:nvCxnSpPr>
        <p:spPr>
          <a:xfrm>
            <a:off x="6117185" y="2793504"/>
            <a:ext cx="1885950" cy="457200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73934" y="3250191"/>
            <a:ext cx="696143" cy="457714"/>
          </a:xfrm>
          <a:prstGeom prst="rect">
            <a:avLst/>
          </a:prstGeom>
          <a:noFill/>
        </p:spPr>
      </p:pic>
      <p:cxnSp>
        <p:nvCxnSpPr>
          <p:cNvPr id="82" name="Straight Arrow Connector 25"/>
          <p:cNvCxnSpPr>
            <a:stCxn id="74" idx="4"/>
            <a:endCxn id="81" idx="0"/>
          </p:cNvCxnSpPr>
          <p:nvPr/>
        </p:nvCxnSpPr>
        <p:spPr>
          <a:xfrm>
            <a:off x="2422005" y="2769134"/>
            <a:ext cx="0" cy="481056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3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54223" y="4678940"/>
            <a:ext cx="760961" cy="479510"/>
          </a:xfrm>
          <a:prstGeom prst="rect">
            <a:avLst/>
          </a:prstGeom>
          <a:noFill/>
        </p:spPr>
      </p:pic>
      <p:sp>
        <p:nvSpPr>
          <p:cNvPr id="84" name="Oval 29"/>
          <p:cNvSpPr/>
          <p:nvPr/>
        </p:nvSpPr>
        <p:spPr>
          <a:xfrm>
            <a:off x="1860922" y="3992627"/>
            <a:ext cx="228600" cy="228600"/>
          </a:xfrm>
          <a:prstGeom prst="ellipse">
            <a:avLst/>
          </a:prstGeom>
          <a:solidFill>
            <a:srgbClr val="B8EAC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5" name="Oval 30"/>
          <p:cNvSpPr/>
          <p:nvPr/>
        </p:nvSpPr>
        <p:spPr>
          <a:xfrm>
            <a:off x="3105230" y="4036070"/>
            <a:ext cx="228600" cy="228600"/>
          </a:xfrm>
          <a:prstGeom prst="ellipse">
            <a:avLst/>
          </a:prstGeom>
          <a:solidFill>
            <a:srgbClr val="B8EAC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86" name="Straight Arrow Connector 31"/>
          <p:cNvCxnSpPr>
            <a:stCxn id="81" idx="2"/>
            <a:endCxn id="85" idx="1"/>
          </p:cNvCxnSpPr>
          <p:nvPr/>
        </p:nvCxnSpPr>
        <p:spPr>
          <a:xfrm>
            <a:off x="2422005" y="3707905"/>
            <a:ext cx="716703" cy="361643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32"/>
          <p:cNvCxnSpPr>
            <a:stCxn id="81" idx="2"/>
            <a:endCxn id="84" idx="7"/>
          </p:cNvCxnSpPr>
          <p:nvPr/>
        </p:nvCxnSpPr>
        <p:spPr>
          <a:xfrm flipH="1">
            <a:off x="2056044" y="3707905"/>
            <a:ext cx="365961" cy="318200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632171" y="4611926"/>
            <a:ext cx="696143" cy="457714"/>
          </a:xfrm>
          <a:prstGeom prst="rect">
            <a:avLst/>
          </a:prstGeom>
          <a:noFill/>
        </p:spPr>
      </p:pic>
      <p:cxnSp>
        <p:nvCxnSpPr>
          <p:cNvPr id="89" name="Straight Arrow Connector 34"/>
          <p:cNvCxnSpPr>
            <a:stCxn id="85" idx="4"/>
            <a:endCxn id="88" idx="0"/>
          </p:cNvCxnSpPr>
          <p:nvPr/>
        </p:nvCxnSpPr>
        <p:spPr>
          <a:xfrm flipH="1">
            <a:off x="2980243" y="4264670"/>
            <a:ext cx="239288" cy="347256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35"/>
          <p:cNvCxnSpPr>
            <a:stCxn id="85" idx="4"/>
            <a:endCxn id="83" idx="0"/>
          </p:cNvCxnSpPr>
          <p:nvPr/>
        </p:nvCxnSpPr>
        <p:spPr>
          <a:xfrm>
            <a:off x="3219530" y="4264670"/>
            <a:ext cx="415173" cy="414271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1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39104" y="4663338"/>
            <a:ext cx="696143" cy="457714"/>
          </a:xfrm>
          <a:prstGeom prst="rect">
            <a:avLst/>
          </a:prstGeom>
          <a:noFill/>
        </p:spPr>
      </p:pic>
      <p:cxnSp>
        <p:nvCxnSpPr>
          <p:cNvPr id="92" name="Straight Arrow Connector 37"/>
          <p:cNvCxnSpPr>
            <a:stCxn id="84" idx="4"/>
            <a:endCxn id="91" idx="0"/>
          </p:cNvCxnSpPr>
          <p:nvPr/>
        </p:nvCxnSpPr>
        <p:spPr>
          <a:xfrm>
            <a:off x="1975222" y="4221227"/>
            <a:ext cx="11954" cy="442111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Oval 52"/>
          <p:cNvSpPr/>
          <p:nvPr/>
        </p:nvSpPr>
        <p:spPr>
          <a:xfrm>
            <a:off x="4131668" y="3649559"/>
            <a:ext cx="228600" cy="228600"/>
          </a:xfrm>
          <a:prstGeom prst="ellipse">
            <a:avLst/>
          </a:prstGeom>
          <a:solidFill>
            <a:srgbClr val="B8EAC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94" name="Straight Arrow Connector 55"/>
          <p:cNvCxnSpPr/>
          <p:nvPr/>
        </p:nvCxnSpPr>
        <p:spPr>
          <a:xfrm flipH="1">
            <a:off x="4345415" y="3389190"/>
            <a:ext cx="667962" cy="318714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30850" y="4393427"/>
            <a:ext cx="696143" cy="457714"/>
          </a:xfrm>
          <a:prstGeom prst="rect">
            <a:avLst/>
          </a:prstGeom>
          <a:noFill/>
        </p:spPr>
      </p:pic>
      <p:cxnSp>
        <p:nvCxnSpPr>
          <p:cNvPr id="96" name="Straight Arrow Connector 60"/>
          <p:cNvCxnSpPr>
            <a:stCxn id="93" idx="4"/>
            <a:endCxn id="95" idx="0"/>
          </p:cNvCxnSpPr>
          <p:nvPr/>
        </p:nvCxnSpPr>
        <p:spPr>
          <a:xfrm>
            <a:off x="4245968" y="3878159"/>
            <a:ext cx="32954" cy="515268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7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30047" y="4616265"/>
            <a:ext cx="760961" cy="479510"/>
          </a:xfrm>
          <a:prstGeom prst="rect">
            <a:avLst/>
          </a:prstGeom>
          <a:noFill/>
        </p:spPr>
      </p:pic>
      <p:sp>
        <p:nvSpPr>
          <p:cNvPr id="98" name="Oval 64"/>
          <p:cNvSpPr/>
          <p:nvPr/>
        </p:nvSpPr>
        <p:spPr>
          <a:xfrm>
            <a:off x="5283635" y="3927679"/>
            <a:ext cx="228600" cy="228600"/>
          </a:xfrm>
          <a:prstGeom prst="ellipse">
            <a:avLst/>
          </a:prstGeom>
          <a:solidFill>
            <a:srgbClr val="B8EAC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99" name="Straight Arrow Connector 65"/>
          <p:cNvCxnSpPr/>
          <p:nvPr/>
        </p:nvCxnSpPr>
        <p:spPr>
          <a:xfrm>
            <a:off x="5352960" y="3471638"/>
            <a:ext cx="40898" cy="406521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49869" y="4627164"/>
            <a:ext cx="696143" cy="457714"/>
          </a:xfrm>
          <a:prstGeom prst="rect">
            <a:avLst/>
          </a:prstGeom>
          <a:noFill/>
        </p:spPr>
      </p:pic>
      <p:cxnSp>
        <p:nvCxnSpPr>
          <p:cNvPr id="101" name="Straight Arrow Connector 67"/>
          <p:cNvCxnSpPr>
            <a:stCxn id="98" idx="4"/>
            <a:endCxn id="100" idx="0"/>
          </p:cNvCxnSpPr>
          <p:nvPr/>
        </p:nvCxnSpPr>
        <p:spPr>
          <a:xfrm flipH="1">
            <a:off x="5097941" y="4156279"/>
            <a:ext cx="299995" cy="470885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68"/>
          <p:cNvCxnSpPr>
            <a:stCxn id="98" idx="4"/>
            <a:endCxn id="97" idx="0"/>
          </p:cNvCxnSpPr>
          <p:nvPr/>
        </p:nvCxnSpPr>
        <p:spPr>
          <a:xfrm>
            <a:off x="5397935" y="4156279"/>
            <a:ext cx="312593" cy="459986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65455" y="4678940"/>
            <a:ext cx="760961" cy="479510"/>
          </a:xfrm>
          <a:prstGeom prst="rect">
            <a:avLst/>
          </a:prstGeom>
          <a:noFill/>
        </p:spPr>
      </p:pic>
      <p:sp>
        <p:nvSpPr>
          <p:cNvPr id="104" name="Oval 71"/>
          <p:cNvSpPr/>
          <p:nvPr/>
        </p:nvSpPr>
        <p:spPr>
          <a:xfrm>
            <a:off x="7095854" y="3992627"/>
            <a:ext cx="228600" cy="228600"/>
          </a:xfrm>
          <a:prstGeom prst="ellipse">
            <a:avLst/>
          </a:prstGeom>
          <a:solidFill>
            <a:srgbClr val="B8EAC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105" name="Straight Arrow Connector 72"/>
          <p:cNvCxnSpPr>
            <a:stCxn id="72" idx="2"/>
            <a:endCxn id="104" idx="7"/>
          </p:cNvCxnSpPr>
          <p:nvPr/>
        </p:nvCxnSpPr>
        <p:spPr>
          <a:xfrm flipH="1">
            <a:off x="7290976" y="3730214"/>
            <a:ext cx="712160" cy="295891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56426" y="4678941"/>
            <a:ext cx="696143" cy="457714"/>
          </a:xfrm>
          <a:prstGeom prst="rect">
            <a:avLst/>
          </a:prstGeom>
          <a:noFill/>
        </p:spPr>
      </p:pic>
      <p:cxnSp>
        <p:nvCxnSpPr>
          <p:cNvPr id="107" name="Straight Arrow Connector 74"/>
          <p:cNvCxnSpPr>
            <a:stCxn id="104" idx="4"/>
            <a:endCxn id="106" idx="0"/>
          </p:cNvCxnSpPr>
          <p:nvPr/>
        </p:nvCxnSpPr>
        <p:spPr>
          <a:xfrm flipH="1">
            <a:off x="6904498" y="4221227"/>
            <a:ext cx="305656" cy="457714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75"/>
          <p:cNvCxnSpPr>
            <a:stCxn id="104" idx="4"/>
            <a:endCxn id="103" idx="0"/>
          </p:cNvCxnSpPr>
          <p:nvPr/>
        </p:nvCxnSpPr>
        <p:spPr>
          <a:xfrm>
            <a:off x="7210153" y="4221227"/>
            <a:ext cx="335783" cy="457714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Oval 78"/>
          <p:cNvSpPr/>
          <p:nvPr/>
        </p:nvSpPr>
        <p:spPr>
          <a:xfrm>
            <a:off x="8721629" y="3993140"/>
            <a:ext cx="228600" cy="228600"/>
          </a:xfrm>
          <a:prstGeom prst="ellipse">
            <a:avLst/>
          </a:prstGeom>
          <a:solidFill>
            <a:srgbClr val="B8EAC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110" name="Straight Arrow Connector 79"/>
          <p:cNvCxnSpPr>
            <a:stCxn id="72" idx="2"/>
            <a:endCxn id="109" idx="1"/>
          </p:cNvCxnSpPr>
          <p:nvPr/>
        </p:nvCxnSpPr>
        <p:spPr>
          <a:xfrm>
            <a:off x="8003136" y="3730213"/>
            <a:ext cx="751971" cy="296405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80"/>
          <p:cNvCxnSpPr>
            <a:stCxn id="109" idx="4"/>
            <a:endCxn id="73" idx="0"/>
          </p:cNvCxnSpPr>
          <p:nvPr/>
        </p:nvCxnSpPr>
        <p:spPr>
          <a:xfrm flipH="1">
            <a:off x="8548207" y="4221741"/>
            <a:ext cx="287723" cy="342671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1913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Árbol de búsqueda de carreras</a:t>
            </a:r>
          </a:p>
        </p:txBody>
      </p:sp>
      <p:grpSp>
        <p:nvGrpSpPr>
          <p:cNvPr id="45" name="Group 43"/>
          <p:cNvGrpSpPr/>
          <p:nvPr/>
        </p:nvGrpSpPr>
        <p:grpSpPr>
          <a:xfrm>
            <a:off x="2642483" y="1920479"/>
            <a:ext cx="4677900" cy="1714500"/>
            <a:chOff x="460604" y="1295400"/>
            <a:chExt cx="11931837" cy="4373146"/>
          </a:xfrm>
        </p:grpSpPr>
        <p:pic>
          <p:nvPicPr>
            <p:cNvPr id="46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743363" y="1295400"/>
              <a:ext cx="928189" cy="610285"/>
            </a:xfrm>
            <a:prstGeom prst="rect">
              <a:avLst/>
            </a:prstGeom>
            <a:noFill/>
          </p:spPr>
        </p:pic>
        <p:pic>
          <p:nvPicPr>
            <p:cNvPr id="47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0212034" y="3124200"/>
              <a:ext cx="1014614" cy="639346"/>
            </a:xfrm>
            <a:prstGeom prst="rect">
              <a:avLst/>
            </a:prstGeom>
            <a:noFill/>
          </p:spPr>
        </p:pic>
        <p:pic>
          <p:nvPicPr>
            <p:cNvPr id="48" name="Picture 2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1407647" y="4941332"/>
              <a:ext cx="984794" cy="697467"/>
            </a:xfrm>
            <a:prstGeom prst="rect">
              <a:avLst/>
            </a:prstGeom>
            <a:noFill/>
          </p:spPr>
        </p:pic>
        <p:sp>
          <p:nvSpPr>
            <p:cNvPr id="49" name="Oval 7"/>
            <p:cNvSpPr/>
            <p:nvPr/>
          </p:nvSpPr>
          <p:spPr>
            <a:xfrm>
              <a:off x="1770678" y="2209800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0" name="Oval 8"/>
            <p:cNvSpPr/>
            <p:nvPr/>
          </p:nvSpPr>
          <p:spPr>
            <a:xfrm>
              <a:off x="8153453" y="2209801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51" name="Straight Arrow Connector 10"/>
            <p:cNvCxnSpPr>
              <a:stCxn id="46" idx="2"/>
              <a:endCxn id="50" idx="1"/>
            </p:cNvCxnSpPr>
            <p:nvPr/>
          </p:nvCxnSpPr>
          <p:spPr>
            <a:xfrm>
              <a:off x="5207456" y="1905685"/>
              <a:ext cx="2990634" cy="348752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12"/>
            <p:cNvCxnSpPr>
              <a:stCxn id="46" idx="2"/>
              <a:endCxn id="49" idx="7"/>
            </p:cNvCxnSpPr>
            <p:nvPr/>
          </p:nvCxnSpPr>
          <p:spPr>
            <a:xfrm flipH="1">
              <a:off x="2030841" y="1905685"/>
              <a:ext cx="3176616" cy="348752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3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566004" y="3124200"/>
              <a:ext cx="928189" cy="610285"/>
            </a:xfrm>
            <a:prstGeom prst="rect">
              <a:avLst/>
            </a:prstGeom>
            <a:noFill/>
          </p:spPr>
        </p:pic>
        <p:cxnSp>
          <p:nvCxnSpPr>
            <p:cNvPr id="54" name="Straight Arrow Connector 16"/>
            <p:cNvCxnSpPr>
              <a:stCxn id="50" idx="4"/>
              <a:endCxn id="53" idx="0"/>
            </p:cNvCxnSpPr>
            <p:nvPr/>
          </p:nvCxnSpPr>
          <p:spPr>
            <a:xfrm flipH="1">
              <a:off x="6030098" y="2514601"/>
              <a:ext cx="2275755" cy="609599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17"/>
            <p:cNvCxnSpPr>
              <a:stCxn id="50" idx="4"/>
              <a:endCxn id="47" idx="0"/>
            </p:cNvCxnSpPr>
            <p:nvPr/>
          </p:nvCxnSpPr>
          <p:spPr>
            <a:xfrm>
              <a:off x="8305854" y="2514601"/>
              <a:ext cx="2413488" cy="609599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6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451204" y="3123515"/>
              <a:ext cx="928189" cy="610285"/>
            </a:xfrm>
            <a:prstGeom prst="rect">
              <a:avLst/>
            </a:prstGeom>
            <a:noFill/>
          </p:spPr>
        </p:pic>
        <p:cxnSp>
          <p:nvCxnSpPr>
            <p:cNvPr id="57" name="Straight Arrow Connector 25"/>
            <p:cNvCxnSpPr>
              <a:stCxn id="49" idx="4"/>
              <a:endCxn id="56" idx="0"/>
            </p:cNvCxnSpPr>
            <p:nvPr/>
          </p:nvCxnSpPr>
          <p:spPr>
            <a:xfrm flipH="1">
              <a:off x="1915299" y="2514600"/>
              <a:ext cx="7779" cy="608915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8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088129" y="5029200"/>
              <a:ext cx="1014614" cy="639346"/>
            </a:xfrm>
            <a:prstGeom prst="rect">
              <a:avLst/>
            </a:prstGeom>
            <a:noFill/>
          </p:spPr>
        </p:pic>
        <p:sp>
          <p:nvSpPr>
            <p:cNvPr id="59" name="Oval 29"/>
            <p:cNvSpPr/>
            <p:nvPr/>
          </p:nvSpPr>
          <p:spPr>
            <a:xfrm>
              <a:off x="764520" y="4114115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0" name="Oval 30"/>
            <p:cNvSpPr/>
            <p:nvPr/>
          </p:nvSpPr>
          <p:spPr>
            <a:xfrm>
              <a:off x="2778807" y="4114115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61" name="Straight Arrow Connector 31"/>
            <p:cNvCxnSpPr>
              <a:stCxn id="56" idx="2"/>
              <a:endCxn id="60" idx="1"/>
            </p:cNvCxnSpPr>
            <p:nvPr/>
          </p:nvCxnSpPr>
          <p:spPr>
            <a:xfrm>
              <a:off x="1915298" y="3733800"/>
              <a:ext cx="908145" cy="424951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32"/>
            <p:cNvCxnSpPr>
              <a:stCxn id="56" idx="2"/>
              <a:endCxn id="59" idx="7"/>
            </p:cNvCxnSpPr>
            <p:nvPr/>
          </p:nvCxnSpPr>
          <p:spPr>
            <a:xfrm flipH="1">
              <a:off x="1024683" y="3733800"/>
              <a:ext cx="890616" cy="424952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3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772547" y="5029200"/>
              <a:ext cx="928189" cy="610285"/>
            </a:xfrm>
            <a:prstGeom prst="rect">
              <a:avLst/>
            </a:prstGeom>
            <a:noFill/>
          </p:spPr>
        </p:pic>
        <p:cxnSp>
          <p:nvCxnSpPr>
            <p:cNvPr id="64" name="Straight Arrow Connector 34"/>
            <p:cNvCxnSpPr>
              <a:stCxn id="60" idx="4"/>
              <a:endCxn id="63" idx="0"/>
            </p:cNvCxnSpPr>
            <p:nvPr/>
          </p:nvCxnSpPr>
          <p:spPr>
            <a:xfrm flipH="1">
              <a:off x="2236642" y="4418915"/>
              <a:ext cx="694565" cy="610285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35"/>
            <p:cNvCxnSpPr>
              <a:stCxn id="60" idx="4"/>
              <a:endCxn id="58" idx="0"/>
            </p:cNvCxnSpPr>
            <p:nvPr/>
          </p:nvCxnSpPr>
          <p:spPr>
            <a:xfrm>
              <a:off x="2931207" y="4418915"/>
              <a:ext cx="664230" cy="610285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6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60604" y="5027830"/>
              <a:ext cx="928189" cy="610285"/>
            </a:xfrm>
            <a:prstGeom prst="rect">
              <a:avLst/>
            </a:prstGeom>
            <a:noFill/>
          </p:spPr>
        </p:pic>
        <p:cxnSp>
          <p:nvCxnSpPr>
            <p:cNvPr id="67" name="Straight Arrow Connector 37"/>
            <p:cNvCxnSpPr>
              <a:stCxn id="59" idx="4"/>
              <a:endCxn id="66" idx="0"/>
            </p:cNvCxnSpPr>
            <p:nvPr/>
          </p:nvCxnSpPr>
          <p:spPr>
            <a:xfrm>
              <a:off x="916920" y="4418915"/>
              <a:ext cx="7779" cy="608915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Oval 52"/>
            <p:cNvSpPr/>
            <p:nvPr/>
          </p:nvSpPr>
          <p:spPr>
            <a:xfrm>
              <a:off x="4863762" y="4114115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69" name="Straight Arrow Connector 55"/>
            <p:cNvCxnSpPr>
              <a:endCxn id="68" idx="7"/>
            </p:cNvCxnSpPr>
            <p:nvPr/>
          </p:nvCxnSpPr>
          <p:spPr>
            <a:xfrm flipH="1">
              <a:off x="5123925" y="3733800"/>
              <a:ext cx="890616" cy="424952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0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559846" y="5027830"/>
              <a:ext cx="928189" cy="610285"/>
            </a:xfrm>
            <a:prstGeom prst="rect">
              <a:avLst/>
            </a:prstGeom>
            <a:noFill/>
          </p:spPr>
        </p:pic>
        <p:cxnSp>
          <p:nvCxnSpPr>
            <p:cNvPr id="112" name="Straight Arrow Connector 60"/>
            <p:cNvCxnSpPr>
              <a:stCxn id="68" idx="4"/>
              <a:endCxn id="70" idx="0"/>
            </p:cNvCxnSpPr>
            <p:nvPr/>
          </p:nvCxnSpPr>
          <p:spPr>
            <a:xfrm>
              <a:off x="5016162" y="4418915"/>
              <a:ext cx="7779" cy="608915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3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7169733" y="5029200"/>
              <a:ext cx="1014614" cy="639346"/>
            </a:xfrm>
            <a:prstGeom prst="rect">
              <a:avLst/>
            </a:prstGeom>
            <a:noFill/>
          </p:spPr>
        </p:pic>
        <p:sp>
          <p:nvSpPr>
            <p:cNvPr id="114" name="Oval 64"/>
            <p:cNvSpPr/>
            <p:nvPr/>
          </p:nvSpPr>
          <p:spPr>
            <a:xfrm>
              <a:off x="6894840" y="4114115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115" name="Straight Arrow Connector 65"/>
            <p:cNvCxnSpPr>
              <a:stCxn id="53" idx="2"/>
              <a:endCxn id="114" idx="1"/>
            </p:cNvCxnSpPr>
            <p:nvPr/>
          </p:nvCxnSpPr>
          <p:spPr>
            <a:xfrm>
              <a:off x="6030099" y="3734485"/>
              <a:ext cx="909378" cy="424267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6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999923" y="5029200"/>
              <a:ext cx="928189" cy="610285"/>
            </a:xfrm>
            <a:prstGeom prst="rect">
              <a:avLst/>
            </a:prstGeom>
            <a:noFill/>
          </p:spPr>
        </p:pic>
        <p:cxnSp>
          <p:nvCxnSpPr>
            <p:cNvPr id="117" name="Straight Arrow Connector 67"/>
            <p:cNvCxnSpPr>
              <a:stCxn id="114" idx="4"/>
              <a:endCxn id="116" idx="0"/>
            </p:cNvCxnSpPr>
            <p:nvPr/>
          </p:nvCxnSpPr>
          <p:spPr>
            <a:xfrm flipH="1">
              <a:off x="6464016" y="4418915"/>
              <a:ext cx="583224" cy="610285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Arrow Connector 68"/>
            <p:cNvCxnSpPr>
              <a:stCxn id="114" idx="4"/>
              <a:endCxn id="113" idx="0"/>
            </p:cNvCxnSpPr>
            <p:nvPr/>
          </p:nvCxnSpPr>
          <p:spPr>
            <a:xfrm>
              <a:off x="7047240" y="4418915"/>
              <a:ext cx="629800" cy="610285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9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9920493" y="5028515"/>
              <a:ext cx="1014614" cy="639346"/>
            </a:xfrm>
            <a:prstGeom prst="rect">
              <a:avLst/>
            </a:prstGeom>
            <a:noFill/>
          </p:spPr>
        </p:pic>
        <p:sp>
          <p:nvSpPr>
            <p:cNvPr id="120" name="Oval 71"/>
            <p:cNvSpPr/>
            <p:nvPr/>
          </p:nvSpPr>
          <p:spPr>
            <a:xfrm>
              <a:off x="9478656" y="4113430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121" name="Straight Arrow Connector 72"/>
            <p:cNvCxnSpPr>
              <a:stCxn id="47" idx="2"/>
              <a:endCxn id="120" idx="7"/>
            </p:cNvCxnSpPr>
            <p:nvPr/>
          </p:nvCxnSpPr>
          <p:spPr>
            <a:xfrm flipH="1">
              <a:off x="9738818" y="3763545"/>
              <a:ext cx="980524" cy="394521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22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8549581" y="5028515"/>
              <a:ext cx="928189" cy="610285"/>
            </a:xfrm>
            <a:prstGeom prst="rect">
              <a:avLst/>
            </a:prstGeom>
            <a:noFill/>
          </p:spPr>
        </p:pic>
        <p:cxnSp>
          <p:nvCxnSpPr>
            <p:cNvPr id="123" name="Straight Arrow Connector 74"/>
            <p:cNvCxnSpPr>
              <a:stCxn id="120" idx="4"/>
              <a:endCxn id="122" idx="0"/>
            </p:cNvCxnSpPr>
            <p:nvPr/>
          </p:nvCxnSpPr>
          <p:spPr>
            <a:xfrm flipH="1">
              <a:off x="9013677" y="4418230"/>
              <a:ext cx="617379" cy="610285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Arrow Connector 75"/>
            <p:cNvCxnSpPr>
              <a:stCxn id="120" idx="4"/>
              <a:endCxn id="119" idx="0"/>
            </p:cNvCxnSpPr>
            <p:nvPr/>
          </p:nvCxnSpPr>
          <p:spPr>
            <a:xfrm>
              <a:off x="9631056" y="4418230"/>
              <a:ext cx="796745" cy="610285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5" name="Oval 78"/>
            <p:cNvSpPr/>
            <p:nvPr/>
          </p:nvSpPr>
          <p:spPr>
            <a:xfrm>
              <a:off x="11651969" y="4114115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126" name="Straight Arrow Connector 79"/>
            <p:cNvCxnSpPr>
              <a:stCxn id="47" idx="2"/>
              <a:endCxn id="125" idx="1"/>
            </p:cNvCxnSpPr>
            <p:nvPr/>
          </p:nvCxnSpPr>
          <p:spPr>
            <a:xfrm>
              <a:off x="10719342" y="3763545"/>
              <a:ext cx="977264" cy="395205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Arrow Connector 80"/>
            <p:cNvCxnSpPr>
              <a:stCxn id="125" idx="4"/>
            </p:cNvCxnSpPr>
            <p:nvPr/>
          </p:nvCxnSpPr>
          <p:spPr>
            <a:xfrm>
              <a:off x="11804369" y="4418915"/>
              <a:ext cx="7778" cy="608916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8" name="Picture 44" descr="RacingSubTree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732" y="3322391"/>
            <a:ext cx="4352254" cy="2116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115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Árbol de búsqueda de carreras</a:t>
            </a:r>
          </a:p>
        </p:txBody>
      </p:sp>
      <p:grpSp>
        <p:nvGrpSpPr>
          <p:cNvPr id="45" name="Group 43"/>
          <p:cNvGrpSpPr/>
          <p:nvPr/>
        </p:nvGrpSpPr>
        <p:grpSpPr>
          <a:xfrm>
            <a:off x="4842030" y="2078850"/>
            <a:ext cx="4050450" cy="1469097"/>
            <a:chOff x="460604" y="1295400"/>
            <a:chExt cx="11931837" cy="4373146"/>
          </a:xfrm>
        </p:grpSpPr>
        <p:pic>
          <p:nvPicPr>
            <p:cNvPr id="46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743363" y="1295400"/>
              <a:ext cx="928189" cy="610285"/>
            </a:xfrm>
            <a:prstGeom prst="rect">
              <a:avLst/>
            </a:prstGeom>
            <a:noFill/>
          </p:spPr>
        </p:pic>
        <p:pic>
          <p:nvPicPr>
            <p:cNvPr id="47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0212034" y="3124200"/>
              <a:ext cx="1014614" cy="639346"/>
            </a:xfrm>
            <a:prstGeom prst="rect">
              <a:avLst/>
            </a:prstGeom>
            <a:noFill/>
          </p:spPr>
        </p:pic>
        <p:pic>
          <p:nvPicPr>
            <p:cNvPr id="48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1407647" y="4941332"/>
              <a:ext cx="984794" cy="697467"/>
            </a:xfrm>
            <a:prstGeom prst="rect">
              <a:avLst/>
            </a:prstGeom>
            <a:noFill/>
          </p:spPr>
        </p:pic>
        <p:sp>
          <p:nvSpPr>
            <p:cNvPr id="49" name="Oval 7"/>
            <p:cNvSpPr/>
            <p:nvPr/>
          </p:nvSpPr>
          <p:spPr>
            <a:xfrm>
              <a:off x="1770678" y="2209800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0" name="Oval 8"/>
            <p:cNvSpPr/>
            <p:nvPr/>
          </p:nvSpPr>
          <p:spPr>
            <a:xfrm>
              <a:off x="8153453" y="2209801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51" name="Straight Arrow Connector 10"/>
            <p:cNvCxnSpPr>
              <a:stCxn id="46" idx="2"/>
              <a:endCxn id="50" idx="1"/>
            </p:cNvCxnSpPr>
            <p:nvPr/>
          </p:nvCxnSpPr>
          <p:spPr>
            <a:xfrm>
              <a:off x="5207456" y="1905685"/>
              <a:ext cx="2990634" cy="348752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12"/>
            <p:cNvCxnSpPr>
              <a:stCxn id="46" idx="2"/>
              <a:endCxn id="49" idx="7"/>
            </p:cNvCxnSpPr>
            <p:nvPr/>
          </p:nvCxnSpPr>
          <p:spPr>
            <a:xfrm flipH="1">
              <a:off x="2030841" y="1905685"/>
              <a:ext cx="3176616" cy="348752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3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566004" y="3124200"/>
              <a:ext cx="928189" cy="610285"/>
            </a:xfrm>
            <a:prstGeom prst="rect">
              <a:avLst/>
            </a:prstGeom>
            <a:noFill/>
          </p:spPr>
        </p:pic>
        <p:cxnSp>
          <p:nvCxnSpPr>
            <p:cNvPr id="54" name="Straight Arrow Connector 16"/>
            <p:cNvCxnSpPr>
              <a:stCxn id="50" idx="4"/>
              <a:endCxn id="53" idx="0"/>
            </p:cNvCxnSpPr>
            <p:nvPr/>
          </p:nvCxnSpPr>
          <p:spPr>
            <a:xfrm flipH="1">
              <a:off x="6030098" y="2514601"/>
              <a:ext cx="2275755" cy="609599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17"/>
            <p:cNvCxnSpPr>
              <a:stCxn id="50" idx="4"/>
              <a:endCxn id="47" idx="0"/>
            </p:cNvCxnSpPr>
            <p:nvPr/>
          </p:nvCxnSpPr>
          <p:spPr>
            <a:xfrm>
              <a:off x="8305854" y="2514601"/>
              <a:ext cx="2413488" cy="609599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6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451204" y="3123515"/>
              <a:ext cx="928189" cy="610285"/>
            </a:xfrm>
            <a:prstGeom prst="rect">
              <a:avLst/>
            </a:prstGeom>
            <a:noFill/>
          </p:spPr>
        </p:pic>
        <p:cxnSp>
          <p:nvCxnSpPr>
            <p:cNvPr id="57" name="Straight Arrow Connector 25"/>
            <p:cNvCxnSpPr>
              <a:stCxn id="49" idx="4"/>
              <a:endCxn id="56" idx="0"/>
            </p:cNvCxnSpPr>
            <p:nvPr/>
          </p:nvCxnSpPr>
          <p:spPr>
            <a:xfrm flipH="1">
              <a:off x="1915299" y="2514600"/>
              <a:ext cx="7779" cy="608915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8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088129" y="5029200"/>
              <a:ext cx="1014614" cy="639346"/>
            </a:xfrm>
            <a:prstGeom prst="rect">
              <a:avLst/>
            </a:prstGeom>
            <a:noFill/>
          </p:spPr>
        </p:pic>
        <p:sp>
          <p:nvSpPr>
            <p:cNvPr id="59" name="Oval 29"/>
            <p:cNvSpPr/>
            <p:nvPr/>
          </p:nvSpPr>
          <p:spPr>
            <a:xfrm>
              <a:off x="764520" y="4114115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0" name="Oval 30"/>
            <p:cNvSpPr/>
            <p:nvPr/>
          </p:nvSpPr>
          <p:spPr>
            <a:xfrm>
              <a:off x="2778807" y="4114115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61" name="Straight Arrow Connector 31"/>
            <p:cNvCxnSpPr>
              <a:stCxn id="56" idx="2"/>
              <a:endCxn id="60" idx="1"/>
            </p:cNvCxnSpPr>
            <p:nvPr/>
          </p:nvCxnSpPr>
          <p:spPr>
            <a:xfrm>
              <a:off x="1915298" y="3733800"/>
              <a:ext cx="908145" cy="424951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32"/>
            <p:cNvCxnSpPr>
              <a:stCxn id="56" idx="2"/>
              <a:endCxn id="59" idx="7"/>
            </p:cNvCxnSpPr>
            <p:nvPr/>
          </p:nvCxnSpPr>
          <p:spPr>
            <a:xfrm flipH="1">
              <a:off x="1024683" y="3733800"/>
              <a:ext cx="890616" cy="424952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3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772547" y="5029200"/>
              <a:ext cx="928189" cy="610285"/>
            </a:xfrm>
            <a:prstGeom prst="rect">
              <a:avLst/>
            </a:prstGeom>
            <a:noFill/>
          </p:spPr>
        </p:pic>
        <p:cxnSp>
          <p:nvCxnSpPr>
            <p:cNvPr id="64" name="Straight Arrow Connector 34"/>
            <p:cNvCxnSpPr>
              <a:stCxn id="60" idx="4"/>
              <a:endCxn id="63" idx="0"/>
            </p:cNvCxnSpPr>
            <p:nvPr/>
          </p:nvCxnSpPr>
          <p:spPr>
            <a:xfrm flipH="1">
              <a:off x="2236642" y="4418915"/>
              <a:ext cx="694565" cy="610285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35"/>
            <p:cNvCxnSpPr>
              <a:stCxn id="60" idx="4"/>
              <a:endCxn id="58" idx="0"/>
            </p:cNvCxnSpPr>
            <p:nvPr/>
          </p:nvCxnSpPr>
          <p:spPr>
            <a:xfrm>
              <a:off x="2931207" y="4418915"/>
              <a:ext cx="664230" cy="610285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6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60604" y="5027830"/>
              <a:ext cx="928189" cy="610285"/>
            </a:xfrm>
            <a:prstGeom prst="rect">
              <a:avLst/>
            </a:prstGeom>
            <a:noFill/>
          </p:spPr>
        </p:pic>
        <p:cxnSp>
          <p:nvCxnSpPr>
            <p:cNvPr id="67" name="Straight Arrow Connector 37"/>
            <p:cNvCxnSpPr>
              <a:stCxn id="59" idx="4"/>
              <a:endCxn id="66" idx="0"/>
            </p:cNvCxnSpPr>
            <p:nvPr/>
          </p:nvCxnSpPr>
          <p:spPr>
            <a:xfrm>
              <a:off x="916920" y="4418915"/>
              <a:ext cx="7779" cy="608915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Oval 52"/>
            <p:cNvSpPr/>
            <p:nvPr/>
          </p:nvSpPr>
          <p:spPr>
            <a:xfrm>
              <a:off x="4863762" y="4114115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69" name="Straight Arrow Connector 55"/>
            <p:cNvCxnSpPr>
              <a:endCxn id="68" idx="7"/>
            </p:cNvCxnSpPr>
            <p:nvPr/>
          </p:nvCxnSpPr>
          <p:spPr>
            <a:xfrm flipH="1">
              <a:off x="5123925" y="3733800"/>
              <a:ext cx="890616" cy="424952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0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559846" y="5027830"/>
              <a:ext cx="928189" cy="610285"/>
            </a:xfrm>
            <a:prstGeom prst="rect">
              <a:avLst/>
            </a:prstGeom>
            <a:noFill/>
          </p:spPr>
        </p:pic>
        <p:cxnSp>
          <p:nvCxnSpPr>
            <p:cNvPr id="112" name="Straight Arrow Connector 60"/>
            <p:cNvCxnSpPr>
              <a:stCxn id="68" idx="4"/>
              <a:endCxn id="70" idx="0"/>
            </p:cNvCxnSpPr>
            <p:nvPr/>
          </p:nvCxnSpPr>
          <p:spPr>
            <a:xfrm>
              <a:off x="5016162" y="4418915"/>
              <a:ext cx="7779" cy="608915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3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7169733" y="5029200"/>
              <a:ext cx="1014614" cy="639346"/>
            </a:xfrm>
            <a:prstGeom prst="rect">
              <a:avLst/>
            </a:prstGeom>
            <a:noFill/>
          </p:spPr>
        </p:pic>
        <p:sp>
          <p:nvSpPr>
            <p:cNvPr id="114" name="Oval 64"/>
            <p:cNvSpPr/>
            <p:nvPr/>
          </p:nvSpPr>
          <p:spPr>
            <a:xfrm>
              <a:off x="6894840" y="4114115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115" name="Straight Arrow Connector 65"/>
            <p:cNvCxnSpPr>
              <a:stCxn id="53" idx="2"/>
              <a:endCxn id="114" idx="1"/>
            </p:cNvCxnSpPr>
            <p:nvPr/>
          </p:nvCxnSpPr>
          <p:spPr>
            <a:xfrm>
              <a:off x="6030099" y="3734485"/>
              <a:ext cx="909378" cy="424267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6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999923" y="5029200"/>
              <a:ext cx="928189" cy="610285"/>
            </a:xfrm>
            <a:prstGeom prst="rect">
              <a:avLst/>
            </a:prstGeom>
            <a:noFill/>
          </p:spPr>
        </p:pic>
        <p:cxnSp>
          <p:nvCxnSpPr>
            <p:cNvPr id="117" name="Straight Arrow Connector 67"/>
            <p:cNvCxnSpPr>
              <a:stCxn id="114" idx="4"/>
              <a:endCxn id="116" idx="0"/>
            </p:cNvCxnSpPr>
            <p:nvPr/>
          </p:nvCxnSpPr>
          <p:spPr>
            <a:xfrm flipH="1">
              <a:off x="6464016" y="4418915"/>
              <a:ext cx="583224" cy="610285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Arrow Connector 68"/>
            <p:cNvCxnSpPr>
              <a:stCxn id="114" idx="4"/>
              <a:endCxn id="113" idx="0"/>
            </p:cNvCxnSpPr>
            <p:nvPr/>
          </p:nvCxnSpPr>
          <p:spPr>
            <a:xfrm>
              <a:off x="7047240" y="4418915"/>
              <a:ext cx="629800" cy="610285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9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9920493" y="5028515"/>
              <a:ext cx="1014614" cy="639346"/>
            </a:xfrm>
            <a:prstGeom prst="rect">
              <a:avLst/>
            </a:prstGeom>
            <a:noFill/>
          </p:spPr>
        </p:pic>
        <p:sp>
          <p:nvSpPr>
            <p:cNvPr id="120" name="Oval 71"/>
            <p:cNvSpPr/>
            <p:nvPr/>
          </p:nvSpPr>
          <p:spPr>
            <a:xfrm>
              <a:off x="9478656" y="4113430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121" name="Straight Arrow Connector 72"/>
            <p:cNvCxnSpPr>
              <a:stCxn id="47" idx="2"/>
              <a:endCxn id="120" idx="7"/>
            </p:cNvCxnSpPr>
            <p:nvPr/>
          </p:nvCxnSpPr>
          <p:spPr>
            <a:xfrm flipH="1">
              <a:off x="9738818" y="3763545"/>
              <a:ext cx="980524" cy="394521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22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8549581" y="5028515"/>
              <a:ext cx="928189" cy="610285"/>
            </a:xfrm>
            <a:prstGeom prst="rect">
              <a:avLst/>
            </a:prstGeom>
            <a:noFill/>
          </p:spPr>
        </p:pic>
        <p:cxnSp>
          <p:nvCxnSpPr>
            <p:cNvPr id="123" name="Straight Arrow Connector 74"/>
            <p:cNvCxnSpPr>
              <a:stCxn id="120" idx="4"/>
              <a:endCxn id="122" idx="0"/>
            </p:cNvCxnSpPr>
            <p:nvPr/>
          </p:nvCxnSpPr>
          <p:spPr>
            <a:xfrm flipH="1">
              <a:off x="9013677" y="4418230"/>
              <a:ext cx="617379" cy="610285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Arrow Connector 75"/>
            <p:cNvCxnSpPr>
              <a:stCxn id="120" idx="4"/>
              <a:endCxn id="119" idx="0"/>
            </p:cNvCxnSpPr>
            <p:nvPr/>
          </p:nvCxnSpPr>
          <p:spPr>
            <a:xfrm>
              <a:off x="9631056" y="4418230"/>
              <a:ext cx="796745" cy="610285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5" name="Oval 78"/>
            <p:cNvSpPr/>
            <p:nvPr/>
          </p:nvSpPr>
          <p:spPr>
            <a:xfrm>
              <a:off x="11651969" y="4114115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126" name="Straight Arrow Connector 79"/>
            <p:cNvCxnSpPr>
              <a:stCxn id="47" idx="2"/>
              <a:endCxn id="125" idx="1"/>
            </p:cNvCxnSpPr>
            <p:nvPr/>
          </p:nvCxnSpPr>
          <p:spPr>
            <a:xfrm>
              <a:off x="10719342" y="3763545"/>
              <a:ext cx="977264" cy="395205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Arrow Connector 80"/>
            <p:cNvCxnSpPr>
              <a:stCxn id="125" idx="4"/>
            </p:cNvCxnSpPr>
            <p:nvPr/>
          </p:nvCxnSpPr>
          <p:spPr>
            <a:xfrm>
              <a:off x="11804369" y="4418915"/>
              <a:ext cx="7778" cy="608916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8" name="Picture 44" descr="RacingSubTree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8197" y="3472620"/>
            <a:ext cx="3685832" cy="1792584"/>
          </a:xfrm>
          <a:prstGeom prst="rect">
            <a:avLst/>
          </a:prstGeom>
        </p:spPr>
      </p:pic>
      <p:sp>
        <p:nvSpPr>
          <p:cNvPr id="71" name="Marcador de contenido 2"/>
          <p:cNvSpPr>
            <a:spLocks noGrp="1"/>
          </p:cNvSpPr>
          <p:nvPr>
            <p:ph idx="1"/>
          </p:nvPr>
        </p:nvSpPr>
        <p:spPr>
          <a:xfrm>
            <a:off x="1324754" y="1916832"/>
            <a:ext cx="3049979" cy="3503685"/>
          </a:xfrm>
        </p:spPr>
        <p:txBody>
          <a:bodyPr>
            <a:noAutofit/>
          </a:bodyPr>
          <a:lstStyle/>
          <a:p>
            <a:r>
              <a:rPr lang="es-MX" sz="1350" b="1" dirty="0">
                <a:solidFill>
                  <a:schemeClr val="tx1"/>
                </a:solidFill>
              </a:rPr>
              <a:t>Estamos haciendo demasiado trabajo con </a:t>
            </a:r>
            <a:r>
              <a:rPr lang="es-MX" sz="1350" b="1" dirty="0" err="1">
                <a:solidFill>
                  <a:schemeClr val="tx1"/>
                </a:solidFill>
              </a:rPr>
              <a:t>expectimax</a:t>
            </a:r>
            <a:endParaRPr lang="es-MX" sz="1350" b="1" dirty="0">
              <a:solidFill>
                <a:schemeClr val="tx1"/>
              </a:solidFill>
            </a:endParaRPr>
          </a:p>
          <a:p>
            <a:endParaRPr lang="es-MX" sz="1350" b="1" dirty="0">
              <a:solidFill>
                <a:schemeClr val="tx1"/>
              </a:solidFill>
            </a:endParaRPr>
          </a:p>
          <a:p>
            <a:r>
              <a:rPr lang="es-MX" sz="1350" b="1" dirty="0">
                <a:solidFill>
                  <a:schemeClr val="tx1"/>
                </a:solidFill>
              </a:rPr>
              <a:t>Problema: Los estados están repetidos </a:t>
            </a:r>
            <a:endParaRPr lang="es-MX" sz="1350" dirty="0">
              <a:solidFill>
                <a:schemeClr val="tx1"/>
              </a:solidFill>
            </a:endParaRPr>
          </a:p>
          <a:p>
            <a:pPr lvl="1"/>
            <a:r>
              <a:rPr lang="es-MX" sz="1050" dirty="0"/>
              <a:t>Idea: Solo computar cantidades necesarias una vez</a:t>
            </a:r>
          </a:p>
          <a:p>
            <a:pPr lvl="1"/>
            <a:endParaRPr lang="es-MX" sz="1050" dirty="0"/>
          </a:p>
          <a:p>
            <a:r>
              <a:rPr lang="es-MX" sz="1350" b="1" dirty="0">
                <a:solidFill>
                  <a:schemeClr val="tx1"/>
                </a:solidFill>
              </a:rPr>
              <a:t>Problema: El árbol continuará por siempre </a:t>
            </a:r>
            <a:endParaRPr lang="es-MX" sz="1350" dirty="0">
              <a:solidFill>
                <a:schemeClr val="tx1"/>
              </a:solidFill>
            </a:endParaRPr>
          </a:p>
          <a:p>
            <a:pPr lvl="1"/>
            <a:r>
              <a:rPr lang="es-MX" sz="1050" dirty="0"/>
              <a:t>Idea: Hacer una computación de profundidad limitada, pero con incremento de profundidad hasta que el cambio es pequeño</a:t>
            </a:r>
          </a:p>
          <a:p>
            <a:pPr lvl="1"/>
            <a:endParaRPr lang="es-MX" sz="1050" dirty="0"/>
          </a:p>
          <a:p>
            <a:pPr lvl="1"/>
            <a:r>
              <a:rPr lang="es-MX" sz="1050" dirty="0"/>
              <a:t>Nota: En las partes profundas del árbol eventualmente no importará si </a:t>
            </a:r>
            <a:r>
              <a:rPr lang="el-GR" sz="1050" dirty="0">
                <a:latin typeface="Times New Roman" pitchFamily="18" charset="0"/>
                <a:cs typeface="Times New Roman" pitchFamily="18" charset="0"/>
              </a:rPr>
              <a:t>γ</a:t>
            </a:r>
            <a:r>
              <a:rPr lang="en-US" sz="1050" dirty="0"/>
              <a:t> &lt; 1.</a:t>
            </a:r>
            <a:endParaRPr lang="es-MX" sz="1050" dirty="0"/>
          </a:p>
        </p:txBody>
      </p:sp>
    </p:spTree>
    <p:extLst>
      <p:ext uri="{BB962C8B-B14F-4D97-AF65-F5344CB8AC3E}">
        <p14:creationId xmlns:p14="http://schemas.microsoft.com/office/powerpoint/2010/main" val="2916429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Valores Limitados por el tiempo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331640" y="1470647"/>
            <a:ext cx="5899199" cy="2154803"/>
          </a:xfrm>
        </p:spPr>
        <p:txBody>
          <a:bodyPr>
            <a:noAutofit/>
          </a:bodyPr>
          <a:lstStyle/>
          <a:p>
            <a:r>
              <a:rPr lang="es-MX" sz="1600" dirty="0">
                <a:solidFill>
                  <a:schemeClr val="tx1"/>
                </a:solidFill>
              </a:rPr>
              <a:t>Idea principal: Valores limitados por el tiempo</a:t>
            </a:r>
          </a:p>
          <a:p>
            <a:endParaRPr lang="es-MX" sz="1600" dirty="0">
              <a:solidFill>
                <a:schemeClr val="tx1"/>
              </a:solidFill>
            </a:endParaRPr>
          </a:p>
          <a:p>
            <a:r>
              <a:rPr lang="es-MX" sz="1600" dirty="0">
                <a:solidFill>
                  <a:schemeClr val="tx1"/>
                </a:solidFill>
              </a:rPr>
              <a:t>Definimos </a:t>
            </a:r>
            <a:r>
              <a:rPr lang="en-US" sz="1600" dirty="0" err="1">
                <a:solidFill>
                  <a:schemeClr val="tx1"/>
                </a:solidFill>
              </a:rPr>
              <a:t>V</a:t>
            </a:r>
            <a:r>
              <a:rPr lang="en-US" sz="1600" baseline="-25000" dirty="0" err="1">
                <a:solidFill>
                  <a:schemeClr val="tx1"/>
                </a:solidFill>
              </a:rPr>
              <a:t>k</a:t>
            </a:r>
            <a:r>
              <a:rPr lang="en-US" sz="1600" dirty="0">
                <a:solidFill>
                  <a:schemeClr val="tx1"/>
                </a:solidFill>
              </a:rPr>
              <a:t>(s)</a:t>
            </a:r>
            <a:r>
              <a:rPr lang="es-MX" sz="1600" dirty="0">
                <a:solidFill>
                  <a:schemeClr val="tx1"/>
                </a:solidFill>
              </a:rPr>
              <a:t> para ser el valor optimo de s si el juego termina en k pasos de tiempo más.</a:t>
            </a:r>
          </a:p>
          <a:p>
            <a:pPr lvl="1"/>
            <a:r>
              <a:rPr lang="es-MX" sz="1400" dirty="0"/>
              <a:t>Cada unidad de tiempo obtenemos una recompensa, entonces: en k recompensas.</a:t>
            </a:r>
          </a:p>
          <a:p>
            <a:pPr lvl="1"/>
            <a:r>
              <a:rPr lang="es-MX" sz="1400" dirty="0"/>
              <a:t>De la misma forma, esto es lo qué un expectimax de </a:t>
            </a:r>
            <a:r>
              <a:rPr lang="en-US" sz="1400" dirty="0" err="1"/>
              <a:t>profundidad</a:t>
            </a:r>
            <a:r>
              <a:rPr lang="en-US" sz="1400" dirty="0"/>
              <a:t> k </a:t>
            </a:r>
            <a:r>
              <a:rPr lang="en-US" sz="1400" dirty="0" err="1"/>
              <a:t>debe</a:t>
            </a:r>
            <a:r>
              <a:rPr lang="en-US" sz="1400" dirty="0"/>
              <a:t> </a:t>
            </a:r>
            <a:r>
              <a:rPr lang="en-US" sz="1400" dirty="0" err="1"/>
              <a:t>dar</a:t>
            </a:r>
            <a:r>
              <a:rPr lang="en-US" sz="1400" dirty="0"/>
              <a:t> </a:t>
            </a:r>
            <a:r>
              <a:rPr lang="en-US" sz="1400" dirty="0" err="1"/>
              <a:t>desde</a:t>
            </a:r>
            <a:r>
              <a:rPr lang="en-US" sz="1400" dirty="0"/>
              <a:t> el </a:t>
            </a:r>
            <a:r>
              <a:rPr lang="en-US" sz="1400" dirty="0" err="1"/>
              <a:t>estado</a:t>
            </a:r>
            <a:r>
              <a:rPr lang="en-US" sz="1400" dirty="0"/>
              <a:t> s </a:t>
            </a:r>
            <a:endParaRPr lang="es-MX" sz="1400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230839" y="1921182"/>
            <a:ext cx="1322466" cy="1273206"/>
          </a:xfrm>
          <a:prstGeom prst="rect">
            <a:avLst/>
          </a:prstGeom>
          <a:noFill/>
        </p:spPr>
      </p:pic>
      <p:grpSp>
        <p:nvGrpSpPr>
          <p:cNvPr id="5" name="Group 6"/>
          <p:cNvGrpSpPr/>
          <p:nvPr/>
        </p:nvGrpSpPr>
        <p:grpSpPr>
          <a:xfrm>
            <a:off x="1892072" y="3829050"/>
            <a:ext cx="3369210" cy="1298297"/>
            <a:chOff x="460604" y="1295400"/>
            <a:chExt cx="11348754" cy="4373146"/>
          </a:xfrm>
        </p:grpSpPr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743362" y="1295400"/>
              <a:ext cx="928190" cy="610286"/>
            </a:xfrm>
            <a:prstGeom prst="rect">
              <a:avLst/>
            </a:prstGeom>
            <a:noFill/>
          </p:spPr>
        </p:pic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9654641" y="3124199"/>
              <a:ext cx="1014612" cy="639346"/>
            </a:xfrm>
            <a:prstGeom prst="rect">
              <a:avLst/>
            </a:prstGeom>
            <a:noFill/>
          </p:spPr>
        </p:pic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0824561" y="4941331"/>
              <a:ext cx="984797" cy="697468"/>
            </a:xfrm>
            <a:prstGeom prst="rect">
              <a:avLst/>
            </a:prstGeom>
            <a:noFill/>
          </p:spPr>
        </p:pic>
        <p:sp>
          <p:nvSpPr>
            <p:cNvPr id="9" name="Oval 10"/>
            <p:cNvSpPr/>
            <p:nvPr/>
          </p:nvSpPr>
          <p:spPr>
            <a:xfrm>
              <a:off x="1770678" y="2209800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0" name="Oval 11"/>
            <p:cNvSpPr/>
            <p:nvPr/>
          </p:nvSpPr>
          <p:spPr>
            <a:xfrm>
              <a:off x="7790478" y="2209800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11" name="Straight Arrow Connector 12"/>
            <p:cNvCxnSpPr>
              <a:stCxn id="6" idx="2"/>
              <a:endCxn id="10" idx="1"/>
            </p:cNvCxnSpPr>
            <p:nvPr/>
          </p:nvCxnSpPr>
          <p:spPr>
            <a:xfrm>
              <a:off x="5207457" y="1905685"/>
              <a:ext cx="2627658" cy="348752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3"/>
            <p:cNvCxnSpPr>
              <a:stCxn id="6" idx="2"/>
              <a:endCxn id="9" idx="7"/>
            </p:cNvCxnSpPr>
            <p:nvPr/>
          </p:nvCxnSpPr>
          <p:spPr>
            <a:xfrm flipH="1">
              <a:off x="2030841" y="1905685"/>
              <a:ext cx="3176616" cy="348752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" name="Picture 2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566005" y="3124199"/>
              <a:ext cx="928190" cy="610286"/>
            </a:xfrm>
            <a:prstGeom prst="rect">
              <a:avLst/>
            </a:prstGeom>
            <a:noFill/>
          </p:spPr>
        </p:pic>
        <p:cxnSp>
          <p:nvCxnSpPr>
            <p:cNvPr id="14" name="Straight Arrow Connector 15"/>
            <p:cNvCxnSpPr>
              <a:stCxn id="10" idx="4"/>
              <a:endCxn id="13" idx="0"/>
            </p:cNvCxnSpPr>
            <p:nvPr/>
          </p:nvCxnSpPr>
          <p:spPr>
            <a:xfrm flipH="1">
              <a:off x="6030099" y="2514600"/>
              <a:ext cx="1912779" cy="609600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6"/>
            <p:cNvCxnSpPr>
              <a:stCxn id="10" idx="4"/>
              <a:endCxn id="7" idx="0"/>
            </p:cNvCxnSpPr>
            <p:nvPr/>
          </p:nvCxnSpPr>
          <p:spPr>
            <a:xfrm>
              <a:off x="7942878" y="2514600"/>
              <a:ext cx="2219072" cy="609600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6" name="Picture 2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451204" y="3123514"/>
              <a:ext cx="928190" cy="610286"/>
            </a:xfrm>
            <a:prstGeom prst="rect">
              <a:avLst/>
            </a:prstGeom>
            <a:noFill/>
          </p:spPr>
        </p:pic>
        <p:cxnSp>
          <p:nvCxnSpPr>
            <p:cNvPr id="17" name="Straight Arrow Connector 18"/>
            <p:cNvCxnSpPr>
              <a:stCxn id="9" idx="4"/>
              <a:endCxn id="16" idx="0"/>
            </p:cNvCxnSpPr>
            <p:nvPr/>
          </p:nvCxnSpPr>
          <p:spPr>
            <a:xfrm flipH="1">
              <a:off x="1915299" y="2514600"/>
              <a:ext cx="7779" cy="608915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Picture 2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2872842" y="5029200"/>
              <a:ext cx="1014612" cy="639346"/>
            </a:xfrm>
            <a:prstGeom prst="rect">
              <a:avLst/>
            </a:prstGeom>
            <a:noFill/>
          </p:spPr>
        </p:pic>
        <p:sp>
          <p:nvSpPr>
            <p:cNvPr id="19" name="Oval 20"/>
            <p:cNvSpPr/>
            <p:nvPr/>
          </p:nvSpPr>
          <p:spPr>
            <a:xfrm>
              <a:off x="764520" y="4114115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0" name="Oval 21"/>
            <p:cNvSpPr/>
            <p:nvPr/>
          </p:nvSpPr>
          <p:spPr>
            <a:xfrm>
              <a:off x="2780040" y="4114115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21" name="Straight Arrow Connector 22"/>
            <p:cNvCxnSpPr>
              <a:stCxn id="16" idx="2"/>
              <a:endCxn id="20" idx="1"/>
            </p:cNvCxnSpPr>
            <p:nvPr/>
          </p:nvCxnSpPr>
          <p:spPr>
            <a:xfrm>
              <a:off x="1915299" y="3733800"/>
              <a:ext cx="909378" cy="424952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3"/>
            <p:cNvCxnSpPr>
              <a:stCxn id="16" idx="2"/>
              <a:endCxn id="19" idx="7"/>
            </p:cNvCxnSpPr>
            <p:nvPr/>
          </p:nvCxnSpPr>
          <p:spPr>
            <a:xfrm flipH="1">
              <a:off x="1024683" y="3733800"/>
              <a:ext cx="890616" cy="424952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3" name="Picture 2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2060805" y="5029200"/>
              <a:ext cx="928190" cy="610286"/>
            </a:xfrm>
            <a:prstGeom prst="rect">
              <a:avLst/>
            </a:prstGeom>
            <a:noFill/>
          </p:spPr>
        </p:pic>
        <p:cxnSp>
          <p:nvCxnSpPr>
            <p:cNvPr id="24" name="Straight Arrow Connector 25"/>
            <p:cNvCxnSpPr>
              <a:stCxn id="20" idx="4"/>
              <a:endCxn id="23" idx="0"/>
            </p:cNvCxnSpPr>
            <p:nvPr/>
          </p:nvCxnSpPr>
          <p:spPr>
            <a:xfrm flipH="1">
              <a:off x="2524899" y="4418915"/>
              <a:ext cx="407541" cy="610285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6"/>
            <p:cNvCxnSpPr>
              <a:stCxn id="20" idx="4"/>
              <a:endCxn id="18" idx="0"/>
            </p:cNvCxnSpPr>
            <p:nvPr/>
          </p:nvCxnSpPr>
          <p:spPr>
            <a:xfrm>
              <a:off x="2932440" y="4418915"/>
              <a:ext cx="447710" cy="610285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6" name="Picture 2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60604" y="5027831"/>
              <a:ext cx="928190" cy="610286"/>
            </a:xfrm>
            <a:prstGeom prst="rect">
              <a:avLst/>
            </a:prstGeom>
            <a:noFill/>
          </p:spPr>
        </p:pic>
        <p:cxnSp>
          <p:nvCxnSpPr>
            <p:cNvPr id="27" name="Straight Arrow Connector 28"/>
            <p:cNvCxnSpPr>
              <a:stCxn id="19" idx="4"/>
              <a:endCxn id="26" idx="0"/>
            </p:cNvCxnSpPr>
            <p:nvPr/>
          </p:nvCxnSpPr>
          <p:spPr>
            <a:xfrm>
              <a:off x="916920" y="4418915"/>
              <a:ext cx="7779" cy="608915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Oval 29"/>
            <p:cNvSpPr/>
            <p:nvPr/>
          </p:nvSpPr>
          <p:spPr>
            <a:xfrm>
              <a:off x="4863762" y="4114115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29" name="Straight Arrow Connector 30"/>
            <p:cNvCxnSpPr>
              <a:endCxn id="28" idx="7"/>
            </p:cNvCxnSpPr>
            <p:nvPr/>
          </p:nvCxnSpPr>
          <p:spPr>
            <a:xfrm flipH="1">
              <a:off x="5123925" y="3733800"/>
              <a:ext cx="890616" cy="424952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0" name="Picture 2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559846" y="5027831"/>
              <a:ext cx="928190" cy="610286"/>
            </a:xfrm>
            <a:prstGeom prst="rect">
              <a:avLst/>
            </a:prstGeom>
            <a:noFill/>
          </p:spPr>
        </p:pic>
        <p:cxnSp>
          <p:nvCxnSpPr>
            <p:cNvPr id="31" name="Straight Arrow Connector 32"/>
            <p:cNvCxnSpPr>
              <a:stCxn id="28" idx="4"/>
              <a:endCxn id="30" idx="0"/>
            </p:cNvCxnSpPr>
            <p:nvPr/>
          </p:nvCxnSpPr>
          <p:spPr>
            <a:xfrm>
              <a:off x="5016162" y="4418915"/>
              <a:ext cx="7779" cy="608915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2" name="Picture 2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987643" y="5029200"/>
              <a:ext cx="1014612" cy="639346"/>
            </a:xfrm>
            <a:prstGeom prst="rect">
              <a:avLst/>
            </a:prstGeom>
            <a:noFill/>
          </p:spPr>
        </p:pic>
        <p:sp>
          <p:nvSpPr>
            <p:cNvPr id="33" name="Oval 34"/>
            <p:cNvSpPr/>
            <p:nvPr/>
          </p:nvSpPr>
          <p:spPr>
            <a:xfrm>
              <a:off x="6894840" y="4114115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34" name="Straight Arrow Connector 35"/>
            <p:cNvCxnSpPr>
              <a:stCxn id="13" idx="2"/>
              <a:endCxn id="33" idx="1"/>
            </p:cNvCxnSpPr>
            <p:nvPr/>
          </p:nvCxnSpPr>
          <p:spPr>
            <a:xfrm>
              <a:off x="6030099" y="3734485"/>
              <a:ext cx="909378" cy="424267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5" name="Picture 2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175604" y="5029200"/>
              <a:ext cx="928190" cy="610286"/>
            </a:xfrm>
            <a:prstGeom prst="rect">
              <a:avLst/>
            </a:prstGeom>
            <a:noFill/>
          </p:spPr>
        </p:pic>
        <p:cxnSp>
          <p:nvCxnSpPr>
            <p:cNvPr id="36" name="Straight Arrow Connector 37"/>
            <p:cNvCxnSpPr>
              <a:stCxn id="33" idx="4"/>
              <a:endCxn id="35" idx="0"/>
            </p:cNvCxnSpPr>
            <p:nvPr/>
          </p:nvCxnSpPr>
          <p:spPr>
            <a:xfrm flipH="1">
              <a:off x="6639699" y="4418915"/>
              <a:ext cx="407541" cy="610285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8"/>
            <p:cNvCxnSpPr>
              <a:stCxn id="33" idx="4"/>
              <a:endCxn id="32" idx="0"/>
            </p:cNvCxnSpPr>
            <p:nvPr/>
          </p:nvCxnSpPr>
          <p:spPr>
            <a:xfrm>
              <a:off x="7047240" y="4418915"/>
              <a:ext cx="447710" cy="610285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8" name="Picture 2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9045042" y="5028516"/>
              <a:ext cx="1014612" cy="639346"/>
            </a:xfrm>
            <a:prstGeom prst="rect">
              <a:avLst/>
            </a:prstGeom>
            <a:noFill/>
          </p:spPr>
        </p:pic>
        <p:sp>
          <p:nvSpPr>
            <p:cNvPr id="39" name="Oval 40"/>
            <p:cNvSpPr/>
            <p:nvPr/>
          </p:nvSpPr>
          <p:spPr>
            <a:xfrm>
              <a:off x="8952240" y="4113430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40" name="Straight Arrow Connector 41"/>
            <p:cNvCxnSpPr>
              <a:stCxn id="7" idx="2"/>
              <a:endCxn id="39" idx="7"/>
            </p:cNvCxnSpPr>
            <p:nvPr/>
          </p:nvCxnSpPr>
          <p:spPr>
            <a:xfrm flipH="1">
              <a:off x="9212403" y="3763546"/>
              <a:ext cx="949547" cy="394521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1" name="Picture 2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8233005" y="5028516"/>
              <a:ext cx="928190" cy="610286"/>
            </a:xfrm>
            <a:prstGeom prst="rect">
              <a:avLst/>
            </a:prstGeom>
            <a:noFill/>
          </p:spPr>
        </p:pic>
        <p:cxnSp>
          <p:nvCxnSpPr>
            <p:cNvPr id="42" name="Straight Arrow Connector 43"/>
            <p:cNvCxnSpPr>
              <a:stCxn id="39" idx="4"/>
              <a:endCxn id="41" idx="0"/>
            </p:cNvCxnSpPr>
            <p:nvPr/>
          </p:nvCxnSpPr>
          <p:spPr>
            <a:xfrm flipH="1">
              <a:off x="8697099" y="4418230"/>
              <a:ext cx="407541" cy="610285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4"/>
            <p:cNvCxnSpPr>
              <a:stCxn id="39" idx="4"/>
              <a:endCxn id="38" idx="0"/>
            </p:cNvCxnSpPr>
            <p:nvPr/>
          </p:nvCxnSpPr>
          <p:spPr>
            <a:xfrm>
              <a:off x="9104640" y="4418230"/>
              <a:ext cx="447710" cy="610285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Oval 45"/>
            <p:cNvSpPr/>
            <p:nvPr/>
          </p:nvSpPr>
          <p:spPr>
            <a:xfrm>
              <a:off x="11119941" y="4114115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45" name="Straight Arrow Connector 46"/>
            <p:cNvCxnSpPr>
              <a:stCxn id="7" idx="2"/>
              <a:endCxn id="44" idx="1"/>
            </p:cNvCxnSpPr>
            <p:nvPr/>
          </p:nvCxnSpPr>
          <p:spPr>
            <a:xfrm>
              <a:off x="10161950" y="3763546"/>
              <a:ext cx="1002628" cy="395206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7"/>
            <p:cNvCxnSpPr>
              <a:stCxn id="44" idx="4"/>
            </p:cNvCxnSpPr>
            <p:nvPr/>
          </p:nvCxnSpPr>
          <p:spPr>
            <a:xfrm>
              <a:off x="11272341" y="4418915"/>
              <a:ext cx="7779" cy="608915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Right Arrow 48"/>
          <p:cNvSpPr/>
          <p:nvPr/>
        </p:nvSpPr>
        <p:spPr>
          <a:xfrm>
            <a:off x="5423303" y="4113769"/>
            <a:ext cx="742950" cy="685800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8" name="Isosceles Triangle 49"/>
          <p:cNvSpPr/>
          <p:nvPr/>
        </p:nvSpPr>
        <p:spPr>
          <a:xfrm>
            <a:off x="6663659" y="4097843"/>
            <a:ext cx="1543050" cy="1085850"/>
          </a:xfrm>
          <a:prstGeom prst="triangle">
            <a:avLst/>
          </a:prstGeom>
          <a:solidFill>
            <a:srgbClr val="8FAAFF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49" name="Picture 51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/>
          <a:stretch>
            <a:fillRect/>
          </a:stretch>
        </p:blipFill>
        <p:spPr>
          <a:xfrm>
            <a:off x="6973362" y="3823643"/>
            <a:ext cx="648083" cy="209169"/>
          </a:xfrm>
          <a:prstGeom prst="rect">
            <a:avLst/>
          </a:prstGeom>
        </p:spPr>
      </p:pic>
      <p:pic>
        <p:nvPicPr>
          <p:cNvPr id="50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297403" y="3829051"/>
            <a:ext cx="275561" cy="1811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761536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48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K=0</a:t>
            </a:r>
          </a:p>
        </p:txBody>
      </p:sp>
      <p:pic>
        <p:nvPicPr>
          <p:cNvPr id="4" name="Picture 2" descr="Screen Shot 2014-08-10 at 7.47.4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1455" y="1229121"/>
            <a:ext cx="5956525" cy="548489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177980" y="4563126"/>
            <a:ext cx="1714500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latin typeface="Calibri"/>
                <a:cs typeface="Calibri"/>
              </a:rPr>
              <a:t>Noise = 0.2</a:t>
            </a:r>
          </a:p>
          <a:p>
            <a:r>
              <a:rPr lang="en-US" sz="1350" dirty="0">
                <a:latin typeface="Calibri"/>
                <a:cs typeface="Calibri"/>
              </a:rPr>
              <a:t>Discount = 0.9</a:t>
            </a:r>
          </a:p>
          <a:p>
            <a:r>
              <a:rPr lang="en-US" sz="1350" dirty="0">
                <a:latin typeface="Calibri"/>
                <a:cs typeface="Calibri"/>
              </a:rPr>
              <a:t>Living reward = 0</a:t>
            </a:r>
          </a:p>
        </p:txBody>
      </p:sp>
    </p:spTree>
    <p:extLst>
      <p:ext uri="{BB962C8B-B14F-4D97-AF65-F5344CB8AC3E}">
        <p14:creationId xmlns:p14="http://schemas.microsoft.com/office/powerpoint/2010/main" val="800207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K=1</a:t>
            </a:r>
          </a:p>
        </p:txBody>
      </p:sp>
      <p:pic>
        <p:nvPicPr>
          <p:cNvPr id="4" name="Picture 2" descr="Screen Shot 2014-08-10 at 7.47.51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4185" y="1139484"/>
            <a:ext cx="5878359" cy="54387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192544" y="4759375"/>
            <a:ext cx="1714500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latin typeface="Calibri"/>
                <a:cs typeface="Calibri"/>
              </a:rPr>
              <a:t>Noise = 0.2</a:t>
            </a:r>
          </a:p>
          <a:p>
            <a:r>
              <a:rPr lang="en-US" sz="1350" dirty="0">
                <a:latin typeface="Calibri"/>
                <a:cs typeface="Calibri"/>
              </a:rPr>
              <a:t>Discount = 0.9</a:t>
            </a:r>
          </a:p>
          <a:p>
            <a:r>
              <a:rPr lang="en-US" sz="1350" dirty="0">
                <a:latin typeface="Calibri"/>
                <a:cs typeface="Calibri"/>
              </a:rPr>
              <a:t>Living reward = 0</a:t>
            </a:r>
          </a:p>
        </p:txBody>
      </p:sp>
    </p:spTree>
    <p:extLst>
      <p:ext uri="{BB962C8B-B14F-4D97-AF65-F5344CB8AC3E}">
        <p14:creationId xmlns:p14="http://schemas.microsoft.com/office/powerpoint/2010/main" val="1252724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K=2</a:t>
            </a:r>
          </a:p>
        </p:txBody>
      </p:sp>
      <p:pic>
        <p:nvPicPr>
          <p:cNvPr id="4" name="Picture 2" descr="Screen Shot 2014-08-10 at 7.47.56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2211" y="1139484"/>
            <a:ext cx="5798071" cy="533831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110282" y="4759375"/>
            <a:ext cx="1714500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latin typeface="Calibri"/>
                <a:cs typeface="Calibri"/>
              </a:rPr>
              <a:t>Noise = 0.2</a:t>
            </a:r>
          </a:p>
          <a:p>
            <a:r>
              <a:rPr lang="en-US" sz="1350" dirty="0">
                <a:latin typeface="Calibri"/>
                <a:cs typeface="Calibri"/>
              </a:rPr>
              <a:t>Discount = 0.9</a:t>
            </a:r>
          </a:p>
          <a:p>
            <a:r>
              <a:rPr lang="en-US" sz="1350" dirty="0">
                <a:latin typeface="Calibri"/>
                <a:cs typeface="Calibri"/>
              </a:rPr>
              <a:t>Living reward = 0</a:t>
            </a:r>
          </a:p>
        </p:txBody>
      </p:sp>
    </p:spTree>
    <p:extLst>
      <p:ext uri="{BB962C8B-B14F-4D97-AF65-F5344CB8AC3E}">
        <p14:creationId xmlns:p14="http://schemas.microsoft.com/office/powerpoint/2010/main" val="1173686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K=3</a:t>
            </a:r>
          </a:p>
        </p:txBody>
      </p:sp>
      <p:pic>
        <p:nvPicPr>
          <p:cNvPr id="4" name="Picture 2" descr="Screen Shot 2014-08-10 at 7.48.00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3084" y="1139484"/>
            <a:ext cx="5829299" cy="539274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152383" y="4759375"/>
            <a:ext cx="1714500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latin typeface="Calibri"/>
                <a:cs typeface="Calibri"/>
              </a:rPr>
              <a:t>Noise = 0.2</a:t>
            </a:r>
          </a:p>
          <a:p>
            <a:r>
              <a:rPr lang="en-US" sz="1350" dirty="0">
                <a:latin typeface="Calibri"/>
                <a:cs typeface="Calibri"/>
              </a:rPr>
              <a:t>Discount = 0.9</a:t>
            </a:r>
          </a:p>
          <a:p>
            <a:r>
              <a:rPr lang="en-US" sz="1350" dirty="0">
                <a:latin typeface="Calibri"/>
                <a:cs typeface="Calibri"/>
              </a:rPr>
              <a:t>Living reward = 0</a:t>
            </a:r>
          </a:p>
        </p:txBody>
      </p:sp>
    </p:spTree>
    <p:extLst>
      <p:ext uri="{BB962C8B-B14F-4D97-AF65-F5344CB8AC3E}">
        <p14:creationId xmlns:p14="http://schemas.microsoft.com/office/powerpoint/2010/main" val="3930486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Ejemplo: Mundo Red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1295986" y="1807029"/>
            <a:ext cx="6911312" cy="3498621"/>
          </a:xfrm>
        </p:spPr>
        <p:txBody>
          <a:bodyPr>
            <a:normAutofit/>
          </a:bodyPr>
          <a:lstStyle/>
          <a:p>
            <a:r>
              <a:rPr lang="es-MX" sz="1400" b="1" dirty="0">
                <a:solidFill>
                  <a:schemeClr val="tx1"/>
                </a:solidFill>
              </a:rPr>
              <a:t>Un problema similar a un laberinto</a:t>
            </a:r>
          </a:p>
          <a:p>
            <a:pPr lvl="1"/>
            <a:r>
              <a:rPr lang="es-MX" sz="1400" dirty="0"/>
              <a:t>El agente vive en una malla (red)</a:t>
            </a:r>
          </a:p>
          <a:p>
            <a:pPr lvl="1"/>
            <a:r>
              <a:rPr lang="es-MX" sz="1400" dirty="0"/>
              <a:t>Las paredes bloquean el camino del agente</a:t>
            </a:r>
          </a:p>
          <a:p>
            <a:pPr lvl="1"/>
            <a:endParaRPr lang="es-MX" sz="1400" dirty="0"/>
          </a:p>
          <a:p>
            <a:r>
              <a:rPr lang="es-MX" sz="1400" b="1" dirty="0">
                <a:solidFill>
                  <a:schemeClr val="tx1"/>
                </a:solidFill>
              </a:rPr>
              <a:t>Movimiento incierto: </a:t>
            </a:r>
            <a:r>
              <a:rPr lang="es-MX" sz="1400" dirty="0">
                <a:solidFill>
                  <a:schemeClr val="tx1"/>
                </a:solidFill>
              </a:rPr>
              <a:t>las acciones no siempre salen como se planea</a:t>
            </a:r>
          </a:p>
          <a:p>
            <a:pPr lvl="1"/>
            <a:r>
              <a:rPr lang="es-MX" sz="1400" dirty="0"/>
              <a:t>80% del tiempo, la accion Norte me lleva al Norte(si no hay un muro ahí)</a:t>
            </a:r>
          </a:p>
          <a:p>
            <a:pPr lvl="1"/>
            <a:r>
              <a:rPr lang="es-MX" sz="1400" dirty="0"/>
              <a:t>10% del tiempo, Norte me lleva al Oeste; 10% al este</a:t>
            </a:r>
          </a:p>
          <a:p>
            <a:pPr lvl="1"/>
            <a:r>
              <a:rPr lang="es-MX" sz="1400" dirty="0"/>
              <a:t>Si hay un muro en la direccion en que el agente hubiera terminado, el agente no se mueve</a:t>
            </a:r>
          </a:p>
          <a:p>
            <a:pPr marL="342900" lvl="1" indent="0">
              <a:buNone/>
            </a:pPr>
            <a:endParaRPr lang="es-MX" sz="1100" dirty="0"/>
          </a:p>
          <a:p>
            <a:r>
              <a:rPr lang="es-MX" sz="1400" b="1" dirty="0">
                <a:solidFill>
                  <a:schemeClr val="tx1"/>
                </a:solidFill>
              </a:rPr>
              <a:t>El agente recibe recompensas en cada paso del tiempo</a:t>
            </a:r>
          </a:p>
          <a:p>
            <a:pPr lvl="1"/>
            <a:r>
              <a:rPr lang="es-MX" sz="1100" dirty="0"/>
              <a:t>Pequeñas recompensas "por vivir" en cada paso (puede ser negativa)</a:t>
            </a:r>
          </a:p>
          <a:p>
            <a:pPr lvl="1"/>
            <a:r>
              <a:rPr lang="es-MX" sz="1100" dirty="0"/>
              <a:t>Grandes recompensas vienen al final (buenas o malas)</a:t>
            </a:r>
          </a:p>
          <a:p>
            <a:pPr lvl="1"/>
            <a:endParaRPr lang="es-MX" sz="1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6720" y="4624354"/>
            <a:ext cx="2919695" cy="2233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94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K=4</a:t>
            </a:r>
          </a:p>
        </p:txBody>
      </p:sp>
      <p:pic>
        <p:nvPicPr>
          <p:cNvPr id="4" name="Picture 2" descr="Screen Shot 2014-08-10 at 7.48.04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9735" y="1139484"/>
            <a:ext cx="5754341" cy="531494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964076" y="4759375"/>
            <a:ext cx="1714500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latin typeface="Calibri"/>
                <a:cs typeface="Calibri"/>
              </a:rPr>
              <a:t>Noise = 0.2</a:t>
            </a:r>
          </a:p>
          <a:p>
            <a:r>
              <a:rPr lang="en-US" sz="1350" dirty="0">
                <a:latin typeface="Calibri"/>
                <a:cs typeface="Calibri"/>
              </a:rPr>
              <a:t>Discount = 0.9</a:t>
            </a:r>
          </a:p>
          <a:p>
            <a:r>
              <a:rPr lang="en-US" sz="1350" dirty="0">
                <a:latin typeface="Calibri"/>
                <a:cs typeface="Calibri"/>
              </a:rPr>
              <a:t>Living reward = 0</a:t>
            </a:r>
          </a:p>
        </p:txBody>
      </p:sp>
    </p:spTree>
    <p:extLst>
      <p:ext uri="{BB962C8B-B14F-4D97-AF65-F5344CB8AC3E}">
        <p14:creationId xmlns:p14="http://schemas.microsoft.com/office/powerpoint/2010/main" val="1896386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K=5</a:t>
            </a:r>
          </a:p>
        </p:txBody>
      </p:sp>
      <p:pic>
        <p:nvPicPr>
          <p:cNvPr id="4" name="Picture 2" descr="Screen Shot 2014-08-10 at 7.48.09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6350" y="1323975"/>
            <a:ext cx="5687211" cy="525358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056276" y="4773432"/>
            <a:ext cx="1714500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latin typeface="Calibri"/>
                <a:cs typeface="Calibri"/>
              </a:rPr>
              <a:t>Noise = 0.2</a:t>
            </a:r>
          </a:p>
          <a:p>
            <a:r>
              <a:rPr lang="en-US" sz="1350" dirty="0">
                <a:latin typeface="Calibri"/>
                <a:cs typeface="Calibri"/>
              </a:rPr>
              <a:t>Discount = 0.9</a:t>
            </a:r>
          </a:p>
          <a:p>
            <a:r>
              <a:rPr lang="en-US" sz="1350" dirty="0">
                <a:latin typeface="Calibri"/>
                <a:cs typeface="Calibri"/>
              </a:rPr>
              <a:t>Living reward = 0</a:t>
            </a:r>
          </a:p>
        </p:txBody>
      </p:sp>
    </p:spTree>
    <p:extLst>
      <p:ext uri="{BB962C8B-B14F-4D97-AF65-F5344CB8AC3E}">
        <p14:creationId xmlns:p14="http://schemas.microsoft.com/office/powerpoint/2010/main" val="3969746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K=6</a:t>
            </a:r>
          </a:p>
        </p:txBody>
      </p:sp>
      <p:pic>
        <p:nvPicPr>
          <p:cNvPr id="5" name="Picture 2" descr="Screen Shot 2014-08-10 at 7.48.13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875" y="1343025"/>
            <a:ext cx="5505449" cy="5085679"/>
          </a:xfrm>
          <a:prstGeom prst="rect">
            <a:avLst/>
          </a:prstGeom>
        </p:spPr>
      </p:pic>
      <p:sp>
        <p:nvSpPr>
          <p:cNvPr id="6" name="TextBox 4"/>
          <p:cNvSpPr txBox="1"/>
          <p:nvPr/>
        </p:nvSpPr>
        <p:spPr>
          <a:xfrm>
            <a:off x="7272300" y="4734000"/>
            <a:ext cx="1714500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latin typeface="Calibri"/>
                <a:cs typeface="Calibri"/>
              </a:rPr>
              <a:t>Noise = 0.2</a:t>
            </a:r>
          </a:p>
          <a:p>
            <a:r>
              <a:rPr lang="en-US" sz="1350" dirty="0">
                <a:latin typeface="Calibri"/>
                <a:cs typeface="Calibri"/>
              </a:rPr>
              <a:t>Discount = 0.9</a:t>
            </a:r>
          </a:p>
          <a:p>
            <a:r>
              <a:rPr lang="en-US" sz="1350" dirty="0">
                <a:latin typeface="Calibri"/>
                <a:cs typeface="Calibri"/>
              </a:rPr>
              <a:t>Living reward = 0</a:t>
            </a:r>
          </a:p>
        </p:txBody>
      </p:sp>
    </p:spTree>
    <p:extLst>
      <p:ext uri="{BB962C8B-B14F-4D97-AF65-F5344CB8AC3E}">
        <p14:creationId xmlns:p14="http://schemas.microsoft.com/office/powerpoint/2010/main" val="2964033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K=7</a:t>
            </a:r>
          </a:p>
        </p:txBody>
      </p:sp>
      <p:pic>
        <p:nvPicPr>
          <p:cNvPr id="4" name="Picture 2" descr="Screen Shot 2014-08-10 at 7.48.19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6781" y="1276351"/>
            <a:ext cx="5791199" cy="535749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177980" y="4759375"/>
            <a:ext cx="1714500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latin typeface="Calibri"/>
                <a:cs typeface="Calibri"/>
              </a:rPr>
              <a:t>Noise = 0.2</a:t>
            </a:r>
          </a:p>
          <a:p>
            <a:r>
              <a:rPr lang="en-US" sz="1350" dirty="0">
                <a:latin typeface="Calibri"/>
                <a:cs typeface="Calibri"/>
              </a:rPr>
              <a:t>Discount = 0.9</a:t>
            </a:r>
          </a:p>
          <a:p>
            <a:r>
              <a:rPr lang="en-US" sz="1350" dirty="0">
                <a:latin typeface="Calibri"/>
                <a:cs typeface="Calibri"/>
              </a:rPr>
              <a:t>Living reward = 0</a:t>
            </a:r>
          </a:p>
        </p:txBody>
      </p:sp>
    </p:spTree>
    <p:extLst>
      <p:ext uri="{BB962C8B-B14F-4D97-AF65-F5344CB8AC3E}">
        <p14:creationId xmlns:p14="http://schemas.microsoft.com/office/powerpoint/2010/main" val="105003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K=8</a:t>
            </a:r>
          </a:p>
        </p:txBody>
      </p:sp>
      <p:pic>
        <p:nvPicPr>
          <p:cNvPr id="4" name="Picture 2" descr="Screen Shot 2014-08-10 at 7.48.25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046261"/>
            <a:ext cx="5888114" cy="542121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950596" y="4759375"/>
            <a:ext cx="1714500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latin typeface="Calibri"/>
                <a:cs typeface="Calibri"/>
              </a:rPr>
              <a:t>Noise = 0.2</a:t>
            </a:r>
          </a:p>
          <a:p>
            <a:r>
              <a:rPr lang="en-US" sz="1350" dirty="0">
                <a:latin typeface="Calibri"/>
                <a:cs typeface="Calibri"/>
              </a:rPr>
              <a:t>Discount = 0.9</a:t>
            </a:r>
          </a:p>
          <a:p>
            <a:r>
              <a:rPr lang="en-US" sz="1350" dirty="0">
                <a:latin typeface="Calibri"/>
                <a:cs typeface="Calibri"/>
              </a:rPr>
              <a:t>Living reward = 0</a:t>
            </a:r>
          </a:p>
        </p:txBody>
      </p:sp>
    </p:spTree>
    <p:extLst>
      <p:ext uri="{BB962C8B-B14F-4D97-AF65-F5344CB8AC3E}">
        <p14:creationId xmlns:p14="http://schemas.microsoft.com/office/powerpoint/2010/main" val="473548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K=100</a:t>
            </a:r>
          </a:p>
        </p:txBody>
      </p:sp>
      <p:pic>
        <p:nvPicPr>
          <p:cNvPr id="4" name="Picture 2" descr="Screen Shot 2014-08-10 at 7.49.20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5555" y="1139484"/>
            <a:ext cx="5922425" cy="547954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177980" y="4773432"/>
            <a:ext cx="1714500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latin typeface="Calibri"/>
                <a:cs typeface="Calibri"/>
              </a:rPr>
              <a:t>Noise = 0.2</a:t>
            </a:r>
          </a:p>
          <a:p>
            <a:r>
              <a:rPr lang="en-US" sz="1350" dirty="0">
                <a:latin typeface="Calibri"/>
                <a:cs typeface="Calibri"/>
              </a:rPr>
              <a:t>Discount = 0.9</a:t>
            </a:r>
          </a:p>
          <a:p>
            <a:r>
              <a:rPr lang="en-US" sz="1350" dirty="0">
                <a:latin typeface="Calibri"/>
                <a:cs typeface="Calibri"/>
              </a:rPr>
              <a:t>Living reward = 0</a:t>
            </a:r>
          </a:p>
        </p:txBody>
      </p:sp>
    </p:spTree>
    <p:extLst>
      <p:ext uri="{BB962C8B-B14F-4D97-AF65-F5344CB8AC3E}">
        <p14:creationId xmlns:p14="http://schemas.microsoft.com/office/powerpoint/2010/main" val="1143418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Computando Valores de tiempo limitado</a:t>
            </a:r>
          </a:p>
        </p:txBody>
      </p:sp>
      <p:pic>
        <p:nvPicPr>
          <p:cNvPr id="180" name="Picture 2" descr="RacingSubTree.png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3644" y="3514726"/>
            <a:ext cx="4352254" cy="2116695"/>
          </a:xfrm>
          <a:prstGeom prst="rect">
            <a:avLst/>
          </a:prstGeom>
        </p:spPr>
      </p:pic>
      <p:cxnSp>
        <p:nvCxnSpPr>
          <p:cNvPr id="181" name="Straight Arrow Connector 10"/>
          <p:cNvCxnSpPr>
            <a:stCxn id="183" idx="2"/>
            <a:endCxn id="187" idx="1"/>
          </p:cNvCxnSpPr>
          <p:nvPr/>
        </p:nvCxnSpPr>
        <p:spPr>
          <a:xfrm>
            <a:off x="6133864" y="2153790"/>
            <a:ext cx="1172483" cy="308179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2" name="Group 43"/>
          <p:cNvGrpSpPr/>
          <p:nvPr/>
        </p:nvGrpSpPr>
        <p:grpSpPr>
          <a:xfrm>
            <a:off x="4272850" y="1914526"/>
            <a:ext cx="4677900" cy="1885950"/>
            <a:chOff x="460604" y="858084"/>
            <a:chExt cx="11931837" cy="4810462"/>
          </a:xfrm>
        </p:grpSpPr>
        <p:pic>
          <p:nvPicPr>
            <p:cNvPr id="183" name="Picture 2"/>
            <p:cNvPicPr>
              <a:picLocks noChangeAspect="1" noChangeArrowheads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743363" y="858084"/>
              <a:ext cx="928189" cy="610286"/>
            </a:xfrm>
            <a:prstGeom prst="rect">
              <a:avLst/>
            </a:prstGeom>
            <a:noFill/>
          </p:spPr>
        </p:pic>
        <p:pic>
          <p:nvPicPr>
            <p:cNvPr id="184" name="Picture 2"/>
            <p:cNvPicPr>
              <a:picLocks noChangeAspect="1" noChangeArrowheads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0212034" y="3044658"/>
              <a:ext cx="1014614" cy="639346"/>
            </a:xfrm>
            <a:prstGeom prst="rect">
              <a:avLst/>
            </a:prstGeom>
            <a:noFill/>
          </p:spPr>
        </p:pic>
        <p:pic>
          <p:nvPicPr>
            <p:cNvPr id="185" name="Picture 2"/>
            <p:cNvPicPr>
              <a:picLocks noChangeAspect="1" noChangeArrowheads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1407647" y="4941331"/>
              <a:ext cx="984794" cy="697467"/>
            </a:xfrm>
            <a:prstGeom prst="rect">
              <a:avLst/>
            </a:prstGeom>
            <a:noFill/>
          </p:spPr>
        </p:pic>
        <p:sp>
          <p:nvSpPr>
            <p:cNvPr id="186" name="Oval 7"/>
            <p:cNvSpPr/>
            <p:nvPr/>
          </p:nvSpPr>
          <p:spPr>
            <a:xfrm>
              <a:off x="1770678" y="2209800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87" name="Oval 8"/>
            <p:cNvSpPr/>
            <p:nvPr/>
          </p:nvSpPr>
          <p:spPr>
            <a:xfrm>
              <a:off x="8153453" y="2209801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188" name="Straight Arrow Connector 12"/>
            <p:cNvCxnSpPr>
              <a:stCxn id="183" idx="2"/>
            </p:cNvCxnSpPr>
            <p:nvPr/>
          </p:nvCxnSpPr>
          <p:spPr>
            <a:xfrm flipH="1">
              <a:off x="2030842" y="1468370"/>
              <a:ext cx="3176615" cy="786067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9" name="Picture 2"/>
            <p:cNvPicPr>
              <a:picLocks noChangeAspect="1" noChangeArrowheads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566004" y="3044658"/>
              <a:ext cx="928189" cy="610286"/>
            </a:xfrm>
            <a:prstGeom prst="rect">
              <a:avLst/>
            </a:prstGeom>
            <a:noFill/>
          </p:spPr>
        </p:pic>
        <p:cxnSp>
          <p:nvCxnSpPr>
            <p:cNvPr id="190" name="Straight Arrow Connector 16"/>
            <p:cNvCxnSpPr/>
            <p:nvPr/>
          </p:nvCxnSpPr>
          <p:spPr>
            <a:xfrm flipH="1">
              <a:off x="6030098" y="2514601"/>
              <a:ext cx="2275755" cy="609599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Arrow Connector 17"/>
            <p:cNvCxnSpPr/>
            <p:nvPr/>
          </p:nvCxnSpPr>
          <p:spPr>
            <a:xfrm>
              <a:off x="8305854" y="2514601"/>
              <a:ext cx="2413488" cy="609599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92" name="Picture 2"/>
            <p:cNvPicPr>
              <a:picLocks noChangeAspect="1" noChangeArrowheads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451203" y="3044658"/>
              <a:ext cx="928189" cy="610286"/>
            </a:xfrm>
            <a:prstGeom prst="rect">
              <a:avLst/>
            </a:prstGeom>
            <a:noFill/>
          </p:spPr>
        </p:pic>
        <p:cxnSp>
          <p:nvCxnSpPr>
            <p:cNvPr id="193" name="Straight Arrow Connector 319"/>
            <p:cNvCxnSpPr>
              <a:endCxn id="192" idx="0"/>
            </p:cNvCxnSpPr>
            <p:nvPr/>
          </p:nvCxnSpPr>
          <p:spPr>
            <a:xfrm flipH="1">
              <a:off x="1915298" y="2435743"/>
              <a:ext cx="7778" cy="608916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94" name="Picture 2"/>
            <p:cNvPicPr>
              <a:picLocks noChangeAspect="1" noChangeArrowheads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088129" y="5029200"/>
              <a:ext cx="1014614" cy="639346"/>
            </a:xfrm>
            <a:prstGeom prst="rect">
              <a:avLst/>
            </a:prstGeom>
            <a:noFill/>
          </p:spPr>
        </p:pic>
        <p:sp>
          <p:nvSpPr>
            <p:cNvPr id="195" name="Oval 321"/>
            <p:cNvSpPr/>
            <p:nvPr/>
          </p:nvSpPr>
          <p:spPr>
            <a:xfrm>
              <a:off x="764520" y="4114115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96" name="Oval 322"/>
            <p:cNvSpPr/>
            <p:nvPr/>
          </p:nvSpPr>
          <p:spPr>
            <a:xfrm>
              <a:off x="2778807" y="4114115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197" name="Straight Arrow Connector 323"/>
            <p:cNvCxnSpPr>
              <a:stCxn id="192" idx="2"/>
              <a:endCxn id="196" idx="1"/>
            </p:cNvCxnSpPr>
            <p:nvPr/>
          </p:nvCxnSpPr>
          <p:spPr>
            <a:xfrm>
              <a:off x="1915298" y="3654944"/>
              <a:ext cx="908145" cy="503807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Arrow Connector 324"/>
            <p:cNvCxnSpPr>
              <a:stCxn id="192" idx="2"/>
              <a:endCxn id="195" idx="7"/>
            </p:cNvCxnSpPr>
            <p:nvPr/>
          </p:nvCxnSpPr>
          <p:spPr>
            <a:xfrm flipH="1">
              <a:off x="1024684" y="3654944"/>
              <a:ext cx="890614" cy="503807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99" name="Picture 2"/>
            <p:cNvPicPr>
              <a:picLocks noChangeAspect="1" noChangeArrowheads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772547" y="5029200"/>
              <a:ext cx="928189" cy="610286"/>
            </a:xfrm>
            <a:prstGeom prst="rect">
              <a:avLst/>
            </a:prstGeom>
            <a:noFill/>
          </p:spPr>
        </p:pic>
        <p:cxnSp>
          <p:nvCxnSpPr>
            <p:cNvPr id="200" name="Straight Arrow Connector 326"/>
            <p:cNvCxnSpPr>
              <a:stCxn id="196" idx="4"/>
              <a:endCxn id="199" idx="0"/>
            </p:cNvCxnSpPr>
            <p:nvPr/>
          </p:nvCxnSpPr>
          <p:spPr>
            <a:xfrm flipH="1">
              <a:off x="2236642" y="4418915"/>
              <a:ext cx="694565" cy="610285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Arrow Connector 327"/>
            <p:cNvCxnSpPr>
              <a:stCxn id="196" idx="4"/>
              <a:endCxn id="194" idx="0"/>
            </p:cNvCxnSpPr>
            <p:nvPr/>
          </p:nvCxnSpPr>
          <p:spPr>
            <a:xfrm>
              <a:off x="2931207" y="4418915"/>
              <a:ext cx="664230" cy="610285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02" name="Picture 2"/>
            <p:cNvPicPr>
              <a:picLocks noChangeAspect="1" noChangeArrowheads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60604" y="5027830"/>
              <a:ext cx="928189" cy="610286"/>
            </a:xfrm>
            <a:prstGeom prst="rect">
              <a:avLst/>
            </a:prstGeom>
            <a:noFill/>
          </p:spPr>
        </p:pic>
        <p:cxnSp>
          <p:nvCxnSpPr>
            <p:cNvPr id="203" name="Straight Arrow Connector 329"/>
            <p:cNvCxnSpPr>
              <a:stCxn id="195" idx="4"/>
              <a:endCxn id="202" idx="0"/>
            </p:cNvCxnSpPr>
            <p:nvPr/>
          </p:nvCxnSpPr>
          <p:spPr>
            <a:xfrm>
              <a:off x="916920" y="4418915"/>
              <a:ext cx="7779" cy="608915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4" name="Oval 330"/>
            <p:cNvSpPr/>
            <p:nvPr/>
          </p:nvSpPr>
          <p:spPr>
            <a:xfrm>
              <a:off x="4863762" y="4114115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205" name="Straight Arrow Connector 331"/>
            <p:cNvCxnSpPr>
              <a:stCxn id="189" idx="2"/>
              <a:endCxn id="204" idx="7"/>
            </p:cNvCxnSpPr>
            <p:nvPr/>
          </p:nvCxnSpPr>
          <p:spPr>
            <a:xfrm flipH="1">
              <a:off x="5123926" y="3654944"/>
              <a:ext cx="906173" cy="503807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06" name="Picture 2"/>
            <p:cNvPicPr>
              <a:picLocks noChangeAspect="1" noChangeArrowheads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559846" y="5027830"/>
              <a:ext cx="928189" cy="610286"/>
            </a:xfrm>
            <a:prstGeom prst="rect">
              <a:avLst/>
            </a:prstGeom>
            <a:noFill/>
          </p:spPr>
        </p:pic>
        <p:cxnSp>
          <p:nvCxnSpPr>
            <p:cNvPr id="207" name="Straight Arrow Connector 333"/>
            <p:cNvCxnSpPr>
              <a:stCxn id="204" idx="4"/>
              <a:endCxn id="206" idx="0"/>
            </p:cNvCxnSpPr>
            <p:nvPr/>
          </p:nvCxnSpPr>
          <p:spPr>
            <a:xfrm>
              <a:off x="5016162" y="4418915"/>
              <a:ext cx="7779" cy="608915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08" name="Picture 2"/>
            <p:cNvPicPr>
              <a:picLocks noChangeAspect="1" noChangeArrowheads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7169733" y="5029200"/>
              <a:ext cx="1014614" cy="639346"/>
            </a:xfrm>
            <a:prstGeom prst="rect">
              <a:avLst/>
            </a:prstGeom>
            <a:noFill/>
          </p:spPr>
        </p:pic>
        <p:sp>
          <p:nvSpPr>
            <p:cNvPr id="209" name="Oval 335"/>
            <p:cNvSpPr/>
            <p:nvPr/>
          </p:nvSpPr>
          <p:spPr>
            <a:xfrm>
              <a:off x="6894840" y="4114115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210" name="Straight Arrow Connector 336"/>
            <p:cNvCxnSpPr>
              <a:stCxn id="189" idx="2"/>
              <a:endCxn id="209" idx="1"/>
            </p:cNvCxnSpPr>
            <p:nvPr/>
          </p:nvCxnSpPr>
          <p:spPr>
            <a:xfrm>
              <a:off x="6030098" y="3654944"/>
              <a:ext cx="909379" cy="503807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11" name="Picture 2"/>
            <p:cNvPicPr>
              <a:picLocks noChangeAspect="1" noChangeArrowheads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999923" y="5029200"/>
              <a:ext cx="928189" cy="610286"/>
            </a:xfrm>
            <a:prstGeom prst="rect">
              <a:avLst/>
            </a:prstGeom>
            <a:noFill/>
          </p:spPr>
        </p:pic>
        <p:cxnSp>
          <p:nvCxnSpPr>
            <p:cNvPr id="212" name="Straight Arrow Connector 338"/>
            <p:cNvCxnSpPr>
              <a:stCxn id="209" idx="4"/>
              <a:endCxn id="211" idx="0"/>
            </p:cNvCxnSpPr>
            <p:nvPr/>
          </p:nvCxnSpPr>
          <p:spPr>
            <a:xfrm flipH="1">
              <a:off x="6464016" y="4418915"/>
              <a:ext cx="583224" cy="610285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Arrow Connector 339"/>
            <p:cNvCxnSpPr>
              <a:stCxn id="209" idx="4"/>
              <a:endCxn id="208" idx="0"/>
            </p:cNvCxnSpPr>
            <p:nvPr/>
          </p:nvCxnSpPr>
          <p:spPr>
            <a:xfrm>
              <a:off x="7047240" y="4418915"/>
              <a:ext cx="629800" cy="610285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14" name="Picture 2"/>
            <p:cNvPicPr>
              <a:picLocks noChangeAspect="1" noChangeArrowheads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9920493" y="5028515"/>
              <a:ext cx="1014614" cy="639346"/>
            </a:xfrm>
            <a:prstGeom prst="rect">
              <a:avLst/>
            </a:prstGeom>
            <a:noFill/>
          </p:spPr>
        </p:pic>
        <p:sp>
          <p:nvSpPr>
            <p:cNvPr id="215" name="Oval 341"/>
            <p:cNvSpPr/>
            <p:nvPr/>
          </p:nvSpPr>
          <p:spPr>
            <a:xfrm>
              <a:off x="9478656" y="4113430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216" name="Straight Arrow Connector 342"/>
            <p:cNvCxnSpPr>
              <a:stCxn id="184" idx="2"/>
              <a:endCxn id="215" idx="7"/>
            </p:cNvCxnSpPr>
            <p:nvPr/>
          </p:nvCxnSpPr>
          <p:spPr>
            <a:xfrm flipH="1">
              <a:off x="9738820" y="3684004"/>
              <a:ext cx="980522" cy="474062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17" name="Picture 2"/>
            <p:cNvPicPr>
              <a:picLocks noChangeAspect="1" noChangeArrowheads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8549581" y="5028515"/>
              <a:ext cx="928189" cy="610286"/>
            </a:xfrm>
            <a:prstGeom prst="rect">
              <a:avLst/>
            </a:prstGeom>
            <a:noFill/>
          </p:spPr>
        </p:pic>
        <p:cxnSp>
          <p:nvCxnSpPr>
            <p:cNvPr id="218" name="Straight Arrow Connector 344"/>
            <p:cNvCxnSpPr>
              <a:stCxn id="215" idx="4"/>
              <a:endCxn id="217" idx="0"/>
            </p:cNvCxnSpPr>
            <p:nvPr/>
          </p:nvCxnSpPr>
          <p:spPr>
            <a:xfrm flipH="1">
              <a:off x="9013677" y="4418230"/>
              <a:ext cx="617379" cy="610285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Arrow Connector 345"/>
            <p:cNvCxnSpPr>
              <a:stCxn id="215" idx="4"/>
              <a:endCxn id="214" idx="0"/>
            </p:cNvCxnSpPr>
            <p:nvPr/>
          </p:nvCxnSpPr>
          <p:spPr>
            <a:xfrm>
              <a:off x="9631056" y="4418230"/>
              <a:ext cx="796745" cy="610285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0" name="Oval 346"/>
            <p:cNvSpPr/>
            <p:nvPr/>
          </p:nvSpPr>
          <p:spPr>
            <a:xfrm>
              <a:off x="11651969" y="4114115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221" name="Straight Arrow Connector 347"/>
            <p:cNvCxnSpPr>
              <a:stCxn id="184" idx="2"/>
              <a:endCxn id="220" idx="1"/>
            </p:cNvCxnSpPr>
            <p:nvPr/>
          </p:nvCxnSpPr>
          <p:spPr>
            <a:xfrm>
              <a:off x="10719342" y="3684004"/>
              <a:ext cx="977264" cy="474747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Arrow Connector 348"/>
            <p:cNvCxnSpPr>
              <a:stCxn id="220" idx="4"/>
            </p:cNvCxnSpPr>
            <p:nvPr/>
          </p:nvCxnSpPr>
          <p:spPr>
            <a:xfrm>
              <a:off x="11804369" y="4418915"/>
              <a:ext cx="7778" cy="608916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3" name="Rounded Rectangle 349"/>
          <p:cNvSpPr/>
          <p:nvPr/>
        </p:nvSpPr>
        <p:spPr>
          <a:xfrm>
            <a:off x="4036494" y="5172076"/>
            <a:ext cx="5086350" cy="51435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24" name="Right Arrow 350"/>
          <p:cNvSpPr/>
          <p:nvPr/>
        </p:nvSpPr>
        <p:spPr>
          <a:xfrm flipH="1">
            <a:off x="3350694" y="5290772"/>
            <a:ext cx="514350" cy="316523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25" name="Picture 353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2" cstate="print"/>
          <a:stretch>
            <a:fillRect/>
          </a:stretch>
        </p:blipFill>
        <p:spPr bwMode="auto">
          <a:xfrm>
            <a:off x="721794" y="5343526"/>
            <a:ext cx="648465" cy="209293"/>
          </a:xfrm>
          <a:prstGeom prst="rect">
            <a:avLst/>
          </a:prstGeom>
          <a:noFill/>
          <a:ln/>
          <a:effectLst/>
        </p:spPr>
      </p:pic>
      <p:pic>
        <p:nvPicPr>
          <p:cNvPr id="226" name="Picture 2"/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07998" y="5343526"/>
            <a:ext cx="275561" cy="181181"/>
          </a:xfrm>
          <a:prstGeom prst="rect">
            <a:avLst/>
          </a:prstGeom>
          <a:noFill/>
        </p:spPr>
      </p:pic>
      <p:pic>
        <p:nvPicPr>
          <p:cNvPr id="227" name="Picture 354" descr="TP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2" cstate="print"/>
          <a:stretch>
            <a:fillRect/>
          </a:stretch>
        </p:blipFill>
        <p:spPr bwMode="auto">
          <a:xfrm>
            <a:off x="1559229" y="5343526"/>
            <a:ext cx="648465" cy="209293"/>
          </a:xfrm>
          <a:prstGeom prst="rect">
            <a:avLst/>
          </a:prstGeom>
          <a:noFill/>
          <a:ln/>
          <a:effectLst/>
        </p:spPr>
      </p:pic>
      <p:pic>
        <p:nvPicPr>
          <p:cNvPr id="228" name="Picture 356" descr="TP_tmp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2" cstate="print"/>
          <a:stretch>
            <a:fillRect/>
          </a:stretch>
        </p:blipFill>
        <p:spPr bwMode="auto">
          <a:xfrm>
            <a:off x="2416479" y="5343526"/>
            <a:ext cx="648465" cy="209293"/>
          </a:xfrm>
          <a:prstGeom prst="rect">
            <a:avLst/>
          </a:prstGeom>
          <a:noFill/>
          <a:ln/>
          <a:effectLst/>
        </p:spPr>
      </p:pic>
      <p:pic>
        <p:nvPicPr>
          <p:cNvPr id="229" name="Picture 2"/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703015" y="5310229"/>
            <a:ext cx="292366" cy="207064"/>
          </a:xfrm>
          <a:prstGeom prst="rect">
            <a:avLst/>
          </a:prstGeom>
          <a:noFill/>
        </p:spPr>
      </p:pic>
      <p:pic>
        <p:nvPicPr>
          <p:cNvPr id="230" name="Picture 2"/>
          <p:cNvPicPr>
            <a:picLocks noChangeAspect="1" noChangeArrowheads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53243" y="5337094"/>
            <a:ext cx="301217" cy="189809"/>
          </a:xfrm>
          <a:prstGeom prst="rect">
            <a:avLst/>
          </a:prstGeom>
          <a:noFill/>
        </p:spPr>
      </p:pic>
      <p:sp>
        <p:nvSpPr>
          <p:cNvPr id="231" name="Rounded Rectangle 360"/>
          <p:cNvSpPr/>
          <p:nvPr/>
        </p:nvSpPr>
        <p:spPr>
          <a:xfrm>
            <a:off x="607494" y="5172076"/>
            <a:ext cx="2571750" cy="51435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32" name="Rounded Rectangle 361"/>
          <p:cNvSpPr/>
          <p:nvPr/>
        </p:nvSpPr>
        <p:spPr>
          <a:xfrm>
            <a:off x="4036494" y="4314826"/>
            <a:ext cx="5086350" cy="51435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33" name="Right Arrow 362"/>
          <p:cNvSpPr/>
          <p:nvPr/>
        </p:nvSpPr>
        <p:spPr>
          <a:xfrm flipH="1">
            <a:off x="3350694" y="4433522"/>
            <a:ext cx="514350" cy="316523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34" name="Picture 370" descr="TP_tmp.pn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6" cstate="print"/>
          <a:stretch>
            <a:fillRect/>
          </a:stretch>
        </p:blipFill>
        <p:spPr bwMode="auto">
          <a:xfrm>
            <a:off x="721602" y="4486276"/>
            <a:ext cx="648848" cy="209416"/>
          </a:xfrm>
          <a:prstGeom prst="rect">
            <a:avLst/>
          </a:prstGeom>
          <a:noFill/>
          <a:ln/>
          <a:effectLst/>
        </p:spPr>
      </p:pic>
      <p:pic>
        <p:nvPicPr>
          <p:cNvPr id="235" name="Picture 2"/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07998" y="4486276"/>
            <a:ext cx="275561" cy="181181"/>
          </a:xfrm>
          <a:prstGeom prst="rect">
            <a:avLst/>
          </a:prstGeom>
          <a:noFill/>
        </p:spPr>
      </p:pic>
      <p:pic>
        <p:nvPicPr>
          <p:cNvPr id="236" name="Picture 371" descr="TP_tmp.pn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6" cstate="print"/>
          <a:stretch>
            <a:fillRect/>
          </a:stretch>
        </p:blipFill>
        <p:spPr bwMode="auto">
          <a:xfrm>
            <a:off x="1559037" y="4486276"/>
            <a:ext cx="648848" cy="209416"/>
          </a:xfrm>
          <a:prstGeom prst="rect">
            <a:avLst/>
          </a:prstGeom>
          <a:noFill/>
          <a:ln/>
          <a:effectLst/>
        </p:spPr>
      </p:pic>
      <p:pic>
        <p:nvPicPr>
          <p:cNvPr id="237" name="Picture 372" descr="TP_tmp.pn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6" cstate="print"/>
          <a:stretch>
            <a:fillRect/>
          </a:stretch>
        </p:blipFill>
        <p:spPr bwMode="auto">
          <a:xfrm>
            <a:off x="2416287" y="4486276"/>
            <a:ext cx="648848" cy="209416"/>
          </a:xfrm>
          <a:prstGeom prst="rect">
            <a:avLst/>
          </a:prstGeom>
          <a:noFill/>
          <a:ln/>
          <a:effectLst/>
        </p:spPr>
      </p:pic>
      <p:pic>
        <p:nvPicPr>
          <p:cNvPr id="238" name="Picture 2"/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703015" y="4452979"/>
            <a:ext cx="292366" cy="207064"/>
          </a:xfrm>
          <a:prstGeom prst="rect">
            <a:avLst/>
          </a:prstGeom>
          <a:noFill/>
        </p:spPr>
      </p:pic>
      <p:pic>
        <p:nvPicPr>
          <p:cNvPr id="239" name="Picture 2"/>
          <p:cNvPicPr>
            <a:picLocks noChangeAspect="1" noChangeArrowheads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53243" y="4479844"/>
            <a:ext cx="301217" cy="189809"/>
          </a:xfrm>
          <a:prstGeom prst="rect">
            <a:avLst/>
          </a:prstGeom>
          <a:noFill/>
        </p:spPr>
      </p:pic>
      <p:sp>
        <p:nvSpPr>
          <p:cNvPr id="240" name="Rounded Rectangle 369"/>
          <p:cNvSpPr/>
          <p:nvPr/>
        </p:nvSpPr>
        <p:spPr>
          <a:xfrm>
            <a:off x="607494" y="4314826"/>
            <a:ext cx="2571750" cy="51435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41" name="Rounded Rectangle 373"/>
          <p:cNvSpPr/>
          <p:nvPr/>
        </p:nvSpPr>
        <p:spPr>
          <a:xfrm>
            <a:off x="4036494" y="3469502"/>
            <a:ext cx="5086350" cy="51435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42" name="Right Arrow 374"/>
          <p:cNvSpPr/>
          <p:nvPr/>
        </p:nvSpPr>
        <p:spPr>
          <a:xfrm flipH="1">
            <a:off x="3350694" y="3588199"/>
            <a:ext cx="514350" cy="316523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43" name="Picture 382" descr="TP_tmp.png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7" cstate="print"/>
          <a:stretch>
            <a:fillRect/>
          </a:stretch>
        </p:blipFill>
        <p:spPr bwMode="auto">
          <a:xfrm>
            <a:off x="721411" y="3640952"/>
            <a:ext cx="649230" cy="209540"/>
          </a:xfrm>
          <a:prstGeom prst="rect">
            <a:avLst/>
          </a:prstGeom>
          <a:noFill/>
          <a:ln/>
          <a:effectLst/>
        </p:spPr>
      </p:pic>
      <p:pic>
        <p:nvPicPr>
          <p:cNvPr id="244" name="Picture 2"/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07998" y="3640953"/>
            <a:ext cx="275561" cy="181181"/>
          </a:xfrm>
          <a:prstGeom prst="rect">
            <a:avLst/>
          </a:prstGeom>
          <a:noFill/>
        </p:spPr>
      </p:pic>
      <p:pic>
        <p:nvPicPr>
          <p:cNvPr id="245" name="Picture 383" descr="TP_tmp.png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7" cstate="print"/>
          <a:stretch>
            <a:fillRect/>
          </a:stretch>
        </p:blipFill>
        <p:spPr bwMode="auto">
          <a:xfrm>
            <a:off x="1558846" y="3640952"/>
            <a:ext cx="649230" cy="209540"/>
          </a:xfrm>
          <a:prstGeom prst="rect">
            <a:avLst/>
          </a:prstGeom>
          <a:noFill/>
          <a:ln/>
          <a:effectLst/>
        </p:spPr>
      </p:pic>
      <p:pic>
        <p:nvPicPr>
          <p:cNvPr id="246" name="Picture 384" descr="TP_tmp.png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7" cstate="print"/>
          <a:stretch>
            <a:fillRect/>
          </a:stretch>
        </p:blipFill>
        <p:spPr bwMode="auto">
          <a:xfrm>
            <a:off x="2416095" y="3640952"/>
            <a:ext cx="649230" cy="209540"/>
          </a:xfrm>
          <a:prstGeom prst="rect">
            <a:avLst/>
          </a:prstGeom>
          <a:noFill/>
          <a:ln/>
          <a:effectLst/>
        </p:spPr>
      </p:pic>
      <p:pic>
        <p:nvPicPr>
          <p:cNvPr id="247" name="Picture 2"/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703015" y="3607656"/>
            <a:ext cx="292366" cy="207064"/>
          </a:xfrm>
          <a:prstGeom prst="rect">
            <a:avLst/>
          </a:prstGeom>
          <a:noFill/>
        </p:spPr>
      </p:pic>
      <p:pic>
        <p:nvPicPr>
          <p:cNvPr id="248" name="Picture 2"/>
          <p:cNvPicPr>
            <a:picLocks noChangeAspect="1" noChangeArrowheads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53243" y="3634520"/>
            <a:ext cx="301217" cy="189809"/>
          </a:xfrm>
          <a:prstGeom prst="rect">
            <a:avLst/>
          </a:prstGeom>
          <a:noFill/>
        </p:spPr>
      </p:pic>
      <p:sp>
        <p:nvSpPr>
          <p:cNvPr id="249" name="Rounded Rectangle 381"/>
          <p:cNvSpPr/>
          <p:nvPr/>
        </p:nvSpPr>
        <p:spPr>
          <a:xfrm>
            <a:off x="607494" y="3469502"/>
            <a:ext cx="2571750" cy="51435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50" name="Rounded Rectangle 385"/>
          <p:cNvSpPr/>
          <p:nvPr/>
        </p:nvSpPr>
        <p:spPr>
          <a:xfrm>
            <a:off x="4036494" y="2627660"/>
            <a:ext cx="5086350" cy="51435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51" name="Right Arrow 386"/>
          <p:cNvSpPr/>
          <p:nvPr/>
        </p:nvSpPr>
        <p:spPr>
          <a:xfrm flipH="1">
            <a:off x="3350694" y="2746356"/>
            <a:ext cx="514350" cy="316523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52" name="Picture 398" descr="TP_tmp.png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8" cstate="print"/>
          <a:stretch>
            <a:fillRect/>
          </a:stretch>
        </p:blipFill>
        <p:spPr bwMode="auto">
          <a:xfrm>
            <a:off x="721219" y="2799110"/>
            <a:ext cx="649613" cy="209663"/>
          </a:xfrm>
          <a:prstGeom prst="rect">
            <a:avLst/>
          </a:prstGeom>
          <a:noFill/>
          <a:ln/>
          <a:effectLst/>
        </p:spPr>
      </p:pic>
      <p:pic>
        <p:nvPicPr>
          <p:cNvPr id="253" name="Picture 2"/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07998" y="2799110"/>
            <a:ext cx="275561" cy="181181"/>
          </a:xfrm>
          <a:prstGeom prst="rect">
            <a:avLst/>
          </a:prstGeom>
          <a:noFill/>
        </p:spPr>
      </p:pic>
      <p:pic>
        <p:nvPicPr>
          <p:cNvPr id="254" name="Picture 399" descr="TP_tmp.png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8" cstate="print"/>
          <a:stretch>
            <a:fillRect/>
          </a:stretch>
        </p:blipFill>
        <p:spPr bwMode="auto">
          <a:xfrm>
            <a:off x="1558654" y="2799110"/>
            <a:ext cx="649613" cy="209663"/>
          </a:xfrm>
          <a:prstGeom prst="rect">
            <a:avLst/>
          </a:prstGeom>
          <a:noFill/>
          <a:ln/>
          <a:effectLst/>
        </p:spPr>
      </p:pic>
      <p:pic>
        <p:nvPicPr>
          <p:cNvPr id="255" name="Picture 400" descr="TP_tmp.png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8" cstate="print"/>
          <a:stretch>
            <a:fillRect/>
          </a:stretch>
        </p:blipFill>
        <p:spPr bwMode="auto">
          <a:xfrm>
            <a:off x="2415904" y="2799110"/>
            <a:ext cx="649613" cy="209663"/>
          </a:xfrm>
          <a:prstGeom prst="rect">
            <a:avLst/>
          </a:prstGeom>
          <a:noFill/>
          <a:ln/>
          <a:effectLst/>
        </p:spPr>
      </p:pic>
      <p:pic>
        <p:nvPicPr>
          <p:cNvPr id="256" name="Picture 2"/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703015" y="2765813"/>
            <a:ext cx="292366" cy="207064"/>
          </a:xfrm>
          <a:prstGeom prst="rect">
            <a:avLst/>
          </a:prstGeom>
          <a:noFill/>
        </p:spPr>
      </p:pic>
      <p:pic>
        <p:nvPicPr>
          <p:cNvPr id="257" name="Picture 2"/>
          <p:cNvPicPr>
            <a:picLocks noChangeAspect="1" noChangeArrowheads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53243" y="2792677"/>
            <a:ext cx="301217" cy="189809"/>
          </a:xfrm>
          <a:prstGeom prst="rect">
            <a:avLst/>
          </a:prstGeom>
          <a:noFill/>
        </p:spPr>
      </p:pic>
      <p:sp>
        <p:nvSpPr>
          <p:cNvPr id="258" name="Rounded Rectangle 393"/>
          <p:cNvSpPr/>
          <p:nvPr/>
        </p:nvSpPr>
        <p:spPr>
          <a:xfrm>
            <a:off x="607494" y="2627660"/>
            <a:ext cx="2571750" cy="51435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59" name="Rounded Rectangle 401"/>
          <p:cNvSpPr/>
          <p:nvPr/>
        </p:nvSpPr>
        <p:spPr>
          <a:xfrm>
            <a:off x="4036494" y="1800226"/>
            <a:ext cx="5086350" cy="51435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60" name="Right Arrow 402"/>
          <p:cNvSpPr/>
          <p:nvPr/>
        </p:nvSpPr>
        <p:spPr>
          <a:xfrm flipH="1">
            <a:off x="3350694" y="1918922"/>
            <a:ext cx="514350" cy="316523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61" name="Picture 953" descr="TP_tmp.png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29" cstate="print"/>
          <a:stretch>
            <a:fillRect/>
          </a:stretch>
        </p:blipFill>
        <p:spPr bwMode="auto">
          <a:xfrm>
            <a:off x="721027" y="1971676"/>
            <a:ext cx="649997" cy="209787"/>
          </a:xfrm>
          <a:prstGeom prst="rect">
            <a:avLst/>
          </a:prstGeom>
          <a:noFill/>
          <a:ln/>
          <a:effectLst/>
        </p:spPr>
      </p:pic>
      <p:pic>
        <p:nvPicPr>
          <p:cNvPr id="262" name="Picture 2"/>
          <p:cNvPicPr>
            <a:picLocks noChangeAspect="1" noChangeArrowheads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07998" y="1971676"/>
            <a:ext cx="275561" cy="181181"/>
          </a:xfrm>
          <a:prstGeom prst="rect">
            <a:avLst/>
          </a:prstGeom>
          <a:noFill/>
        </p:spPr>
      </p:pic>
      <p:pic>
        <p:nvPicPr>
          <p:cNvPr id="263" name="Picture 954" descr="TP_tmp.png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29" cstate="print"/>
          <a:stretch>
            <a:fillRect/>
          </a:stretch>
        </p:blipFill>
        <p:spPr bwMode="auto">
          <a:xfrm>
            <a:off x="1558462" y="1971676"/>
            <a:ext cx="649997" cy="209787"/>
          </a:xfrm>
          <a:prstGeom prst="rect">
            <a:avLst/>
          </a:prstGeom>
          <a:noFill/>
          <a:ln/>
          <a:effectLst/>
        </p:spPr>
      </p:pic>
      <p:pic>
        <p:nvPicPr>
          <p:cNvPr id="264" name="Picture 955" descr="TP_tmp.png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29" cstate="print"/>
          <a:stretch>
            <a:fillRect/>
          </a:stretch>
        </p:blipFill>
        <p:spPr bwMode="auto">
          <a:xfrm>
            <a:off x="2415711" y="1971676"/>
            <a:ext cx="649997" cy="209787"/>
          </a:xfrm>
          <a:prstGeom prst="rect">
            <a:avLst/>
          </a:prstGeom>
          <a:noFill/>
          <a:ln/>
          <a:effectLst/>
        </p:spPr>
      </p:pic>
      <p:pic>
        <p:nvPicPr>
          <p:cNvPr id="265" name="Picture 2"/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703015" y="1938379"/>
            <a:ext cx="292366" cy="207064"/>
          </a:xfrm>
          <a:prstGeom prst="rect">
            <a:avLst/>
          </a:prstGeom>
          <a:noFill/>
        </p:spPr>
      </p:pic>
      <p:pic>
        <p:nvPicPr>
          <p:cNvPr id="266" name="Picture 2"/>
          <p:cNvPicPr>
            <a:picLocks noChangeAspect="1" noChangeArrowheads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53243" y="1965244"/>
            <a:ext cx="301217" cy="189809"/>
          </a:xfrm>
          <a:prstGeom prst="rect">
            <a:avLst/>
          </a:prstGeom>
          <a:noFill/>
        </p:spPr>
      </p:pic>
      <p:sp>
        <p:nvSpPr>
          <p:cNvPr id="267" name="Rounded Rectangle 409"/>
          <p:cNvSpPr/>
          <p:nvPr/>
        </p:nvSpPr>
        <p:spPr>
          <a:xfrm>
            <a:off x="607494" y="1800226"/>
            <a:ext cx="2571750" cy="51435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1781515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3" grpId="0" animBg="1"/>
      <p:bldP spid="224" grpId="0" animBg="1"/>
      <p:bldP spid="231" grpId="0" animBg="1"/>
      <p:bldP spid="232" grpId="0" animBg="1"/>
      <p:bldP spid="233" grpId="0" animBg="1"/>
      <p:bldP spid="240" grpId="0" animBg="1"/>
      <p:bldP spid="241" grpId="0" animBg="1"/>
      <p:bldP spid="242" grpId="0" animBg="1"/>
      <p:bldP spid="249" grpId="0" animBg="1"/>
      <p:bldP spid="250" grpId="0" animBg="1"/>
      <p:bldP spid="251" grpId="0" animBg="1"/>
      <p:bldP spid="258" grpId="0" animBg="1"/>
      <p:bldP spid="259" grpId="0" animBg="1"/>
      <p:bldP spid="260" grpId="0" animBg="1"/>
      <p:bldP spid="267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2E2AF55-63A5-4506-A77D-5B59E2DA18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Iteración de Valores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="" xmlns:a16="http://schemas.microsoft.com/office/drawing/2014/main" id="{CDAA4E50-7CE7-4BD3-B30F-E55242B510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60220" y="1691640"/>
            <a:ext cx="6067425" cy="42005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984782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Iteración de Valores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1326853" y="1700808"/>
                <a:ext cx="5497350" cy="4699992"/>
              </a:xfrm>
            </p:spPr>
            <p:txBody>
              <a:bodyPr>
                <a:noAutofit/>
              </a:bodyPr>
              <a:lstStyle/>
              <a:p>
                <a:r>
                  <a:rPr lang="es-MX" sz="1400" dirty="0">
                    <a:solidFill>
                      <a:schemeClr val="tx1"/>
                    </a:solidFill>
                  </a:rPr>
                  <a:t>Empieza con </a:t>
                </a:r>
                <a14:m>
                  <m:oMath xmlns:m="http://schemas.openxmlformats.org/officeDocument/2006/math">
                    <m:r>
                      <a:rPr lang="es-MX" sz="1400" i="1" dirty="0" smtClean="0">
                        <a:solidFill>
                          <a:schemeClr val="tx1"/>
                        </a:solidFill>
                        <a:latin typeface="Cambria Math" charset="0"/>
                        <a:ea typeface="ＭＳ Ｐゴシック" pitchFamily="34" charset="-128"/>
                      </a:rPr>
                      <m:t>𝑉</m:t>
                    </m:r>
                    <m:r>
                      <a:rPr lang="es-MX" sz="1400" i="1" baseline="-25000" dirty="0" smtClean="0">
                        <a:solidFill>
                          <a:schemeClr val="tx1"/>
                        </a:solidFill>
                        <a:latin typeface="Cambria Math" charset="0"/>
                        <a:ea typeface="ＭＳ Ｐゴシック" pitchFamily="34" charset="-128"/>
                      </a:rPr>
                      <m:t>0</m:t>
                    </m:r>
                    <m:r>
                      <a:rPr lang="es-MX" sz="1400" i="1" dirty="0" smtClean="0">
                        <a:solidFill>
                          <a:schemeClr val="tx1"/>
                        </a:solidFill>
                        <a:latin typeface="Cambria Math" charset="0"/>
                        <a:ea typeface="ＭＳ Ｐゴシック" pitchFamily="34" charset="-128"/>
                      </a:rPr>
                      <m:t>(</m:t>
                    </m:r>
                    <m:r>
                      <a:rPr lang="es-MX" sz="1400" i="1" dirty="0" smtClean="0">
                        <a:solidFill>
                          <a:schemeClr val="tx1"/>
                        </a:solidFill>
                        <a:latin typeface="Cambria Math" charset="0"/>
                        <a:ea typeface="ＭＳ Ｐゴシック" pitchFamily="34" charset="-128"/>
                      </a:rPr>
                      <m:t>𝑠</m:t>
                    </m:r>
                    <m:r>
                      <a:rPr lang="es-MX" sz="1400" i="1" dirty="0" smtClean="0">
                        <a:solidFill>
                          <a:schemeClr val="tx1"/>
                        </a:solidFill>
                        <a:latin typeface="Cambria Math" charset="0"/>
                        <a:ea typeface="ＭＳ Ｐゴシック" pitchFamily="34" charset="-128"/>
                      </a:rPr>
                      <m:t>) = </m:t>
                    </m:r>
                    <m:r>
                      <a:rPr lang="es-MX" sz="1400" i="1" dirty="0" smtClean="0">
                        <a:solidFill>
                          <a:schemeClr val="tx1"/>
                        </a:solidFill>
                        <a:latin typeface="Cambria Math" charset="0"/>
                        <a:ea typeface="ＭＳ Ｐゴシック" pitchFamily="34" charset="-128"/>
                      </a:rPr>
                      <m:t>0</m:t>
                    </m:r>
                  </m:oMath>
                </a14:m>
                <a:r>
                  <a:rPr lang="es-MX" sz="1400" dirty="0">
                    <a:solidFill>
                      <a:schemeClr val="tx1"/>
                    </a:solidFill>
                    <a:ea typeface="ＭＳ Ｐゴシック" pitchFamily="34" charset="-128"/>
                  </a:rPr>
                  <a:t>: no  pasos de tiempo restantes significa una suma de recompensa esperada igual a cero</a:t>
                </a:r>
              </a:p>
              <a:p>
                <a:endParaRPr lang="es-MX" sz="1400" dirty="0">
                  <a:solidFill>
                    <a:schemeClr val="tx1"/>
                  </a:solidFill>
                  <a:ea typeface="ＭＳ Ｐゴシック" pitchFamily="34" charset="-128"/>
                </a:endParaRPr>
              </a:p>
              <a:p>
                <a:r>
                  <a:rPr lang="es-MX" sz="1400" dirty="0">
                    <a:solidFill>
                      <a:schemeClr val="tx1"/>
                    </a:solidFill>
                    <a:ea typeface="ＭＳ Ｐゴシック" pitchFamily="34" charset="-128"/>
                  </a:rPr>
                  <a:t>Dado un vector de valores Vk(s), hace una capa de expectimax desde cada estado:</a:t>
                </a:r>
              </a:p>
              <a:p>
                <a:endParaRPr lang="es-MX" sz="1400" dirty="0">
                  <a:solidFill>
                    <a:schemeClr val="tx1"/>
                  </a:solidFill>
                  <a:ea typeface="ＭＳ Ｐゴシック" pitchFamily="34" charset="-128"/>
                </a:endParaRPr>
              </a:p>
              <a:p>
                <a:endParaRPr lang="es-MX" sz="1400" dirty="0">
                  <a:solidFill>
                    <a:schemeClr val="tx1"/>
                  </a:solidFill>
                  <a:ea typeface="ＭＳ Ｐゴシック" pitchFamily="34" charset="-128"/>
                </a:endParaRPr>
              </a:p>
              <a:p>
                <a:endParaRPr lang="es-MX" sz="1400" dirty="0">
                  <a:solidFill>
                    <a:schemeClr val="tx1"/>
                  </a:solidFill>
                  <a:ea typeface="ＭＳ Ｐゴシック" pitchFamily="34" charset="-128"/>
                </a:endParaRPr>
              </a:p>
              <a:p>
                <a:r>
                  <a:rPr lang="es-MX" sz="1400" dirty="0">
                    <a:solidFill>
                      <a:schemeClr val="tx1"/>
                    </a:solidFill>
                    <a:ea typeface="ＭＳ Ｐゴシック" pitchFamily="34" charset="-128"/>
                  </a:rPr>
                  <a:t>Repetir hasta su convergencia</a:t>
                </a:r>
              </a:p>
              <a:p>
                <a:endParaRPr lang="es-MX" sz="1400" dirty="0">
                  <a:solidFill>
                    <a:schemeClr val="tx1"/>
                  </a:solidFill>
                  <a:ea typeface="ＭＳ Ｐゴシック" pitchFamily="34" charset="-128"/>
                </a:endParaRPr>
              </a:p>
              <a:p>
                <a:pPr>
                  <a:lnSpc>
                    <a:spcPct val="80000"/>
                  </a:lnSpc>
                </a:pPr>
                <a:r>
                  <a:rPr lang="es-MX" sz="1400" dirty="0">
                    <a:solidFill>
                      <a:schemeClr val="tx1"/>
                    </a:solidFill>
                    <a:ea typeface="ＭＳ Ｐゴシック" pitchFamily="34" charset="-128"/>
                  </a:rPr>
                  <a:t>La complejidad de cada iteración: O(S</a:t>
                </a:r>
                <a:r>
                  <a:rPr lang="es-MX" sz="1400" baseline="30000" dirty="0">
                    <a:solidFill>
                      <a:schemeClr val="tx1"/>
                    </a:solidFill>
                    <a:ea typeface="ＭＳ Ｐゴシック" pitchFamily="34" charset="-128"/>
                  </a:rPr>
                  <a:t>2</a:t>
                </a:r>
                <a:r>
                  <a:rPr lang="es-MX" sz="1400" dirty="0">
                    <a:solidFill>
                      <a:schemeClr val="tx1"/>
                    </a:solidFill>
                    <a:ea typeface="ＭＳ Ｐゴシック" pitchFamily="34" charset="-128"/>
                  </a:rPr>
                  <a:t>A)</a:t>
                </a:r>
              </a:p>
              <a:p>
                <a:endParaRPr lang="es-MX" sz="1400" dirty="0">
                  <a:solidFill>
                    <a:schemeClr val="tx1"/>
                  </a:solidFill>
                </a:endParaRPr>
              </a:p>
              <a:p>
                <a:r>
                  <a:rPr lang="es-MX" sz="1600" dirty="0">
                    <a:solidFill>
                      <a:schemeClr val="tx1"/>
                    </a:solidFill>
                  </a:rPr>
                  <a:t>Teorema: converge a únicamente valores óptimos</a:t>
                </a:r>
              </a:p>
              <a:p>
                <a:pPr lvl="1"/>
                <a:r>
                  <a:rPr lang="es-MX" sz="1400" dirty="0">
                    <a:solidFill>
                      <a:schemeClr val="tx1"/>
                    </a:solidFill>
                  </a:rPr>
                  <a:t>Idea Básica: las aproximaciones se refinan hacia valores óptimos</a:t>
                </a:r>
              </a:p>
              <a:p>
                <a:pPr lvl="1"/>
                <a:r>
                  <a:rPr lang="es-MX" sz="1400" dirty="0">
                    <a:solidFill>
                      <a:schemeClr val="tx1"/>
                    </a:solidFill>
                  </a:rPr>
                  <a:t>La política debe converger mucho antes de que los valores lo hagan</a:t>
                </a:r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26853" y="1700808"/>
                <a:ext cx="5497350" cy="4699992"/>
              </a:xfrm>
              <a:blipFill>
                <a:blip r:embed="rId4"/>
                <a:stretch>
                  <a:fillRect l="-666" t="-778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28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/>
          <a:stretch>
            <a:fillRect/>
          </a:stretch>
        </p:blipFill>
        <p:spPr bwMode="auto">
          <a:xfrm>
            <a:off x="1440193" y="3160844"/>
            <a:ext cx="4299201" cy="408762"/>
          </a:xfrm>
          <a:prstGeom prst="rect">
            <a:avLst/>
          </a:prstGeom>
          <a:noFill/>
          <a:ln/>
          <a:effectLst/>
        </p:spPr>
      </p:pic>
      <p:grpSp>
        <p:nvGrpSpPr>
          <p:cNvPr id="5" name="Group 10"/>
          <p:cNvGrpSpPr>
            <a:grpSpLocks/>
          </p:cNvGrpSpPr>
          <p:nvPr/>
        </p:nvGrpSpPr>
        <p:grpSpPr bwMode="auto">
          <a:xfrm>
            <a:off x="6840252" y="2240868"/>
            <a:ext cx="1714500" cy="1614488"/>
            <a:chOff x="2400" y="1401"/>
            <a:chExt cx="1440" cy="1356"/>
          </a:xfrm>
        </p:grpSpPr>
        <p:sp>
          <p:nvSpPr>
            <p:cNvPr id="6" name="AutoShape 11"/>
            <p:cNvSpPr>
              <a:spLocks noChangeArrowheads="1"/>
            </p:cNvSpPr>
            <p:nvPr/>
          </p:nvSpPr>
          <p:spPr bwMode="auto">
            <a:xfrm>
              <a:off x="3070" y="1488"/>
              <a:ext cx="155" cy="124"/>
            </a:xfrm>
            <a:prstGeom prst="triangle">
              <a:avLst>
                <a:gd name="adj" fmla="val 500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350">
                <a:latin typeface="Calibri"/>
                <a:cs typeface="Calibri"/>
              </a:endParaRPr>
            </a:p>
          </p:txBody>
        </p:sp>
        <p:grpSp>
          <p:nvGrpSpPr>
            <p:cNvPr id="7" name="Group 12"/>
            <p:cNvGrpSpPr>
              <a:grpSpLocks/>
            </p:cNvGrpSpPr>
            <p:nvPr/>
          </p:nvGrpSpPr>
          <p:grpSpPr bwMode="auto">
            <a:xfrm>
              <a:off x="2529" y="1617"/>
              <a:ext cx="1263" cy="361"/>
              <a:chOff x="1584" y="1680"/>
              <a:chExt cx="2352" cy="336"/>
            </a:xfrm>
          </p:grpSpPr>
          <p:sp>
            <p:nvSpPr>
              <p:cNvPr id="19" name="Line 13"/>
              <p:cNvSpPr>
                <a:spLocks noChangeShapeType="1"/>
              </p:cNvSpPr>
              <p:nvPr/>
            </p:nvSpPr>
            <p:spPr bwMode="auto">
              <a:xfrm flipH="1">
                <a:off x="1584" y="1680"/>
                <a:ext cx="1152" cy="3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1350">
                  <a:latin typeface="Calibri"/>
                  <a:cs typeface="Calibri"/>
                </a:endParaRPr>
              </a:p>
            </p:txBody>
          </p:sp>
          <p:sp>
            <p:nvSpPr>
              <p:cNvPr id="20" name="Line 14"/>
              <p:cNvSpPr>
                <a:spLocks noChangeShapeType="1"/>
              </p:cNvSpPr>
              <p:nvPr/>
            </p:nvSpPr>
            <p:spPr bwMode="auto">
              <a:xfrm>
                <a:off x="2736" y="1680"/>
                <a:ext cx="1200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1350">
                  <a:latin typeface="Calibri"/>
                  <a:cs typeface="Calibri"/>
                </a:endParaRPr>
              </a:p>
            </p:txBody>
          </p:sp>
          <p:sp>
            <p:nvSpPr>
              <p:cNvPr id="21" name="Line 15"/>
              <p:cNvSpPr>
                <a:spLocks noChangeShapeType="1"/>
              </p:cNvSpPr>
              <p:nvPr/>
            </p:nvSpPr>
            <p:spPr bwMode="auto">
              <a:xfrm flipH="1">
                <a:off x="2304" y="1680"/>
                <a:ext cx="432" cy="33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1350">
                  <a:latin typeface="Calibri"/>
                  <a:cs typeface="Calibri"/>
                </a:endParaRPr>
              </a:p>
            </p:txBody>
          </p:sp>
          <p:sp>
            <p:nvSpPr>
              <p:cNvPr id="22" name="Line 16"/>
              <p:cNvSpPr>
                <a:spLocks noChangeShapeType="1"/>
              </p:cNvSpPr>
              <p:nvPr/>
            </p:nvSpPr>
            <p:spPr bwMode="auto">
              <a:xfrm>
                <a:off x="2736" y="1680"/>
                <a:ext cx="432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1350">
                  <a:latin typeface="Calibri"/>
                  <a:cs typeface="Calibri"/>
                </a:endParaRPr>
              </a:p>
            </p:txBody>
          </p:sp>
        </p:grpSp>
        <p:sp>
          <p:nvSpPr>
            <p:cNvPr id="8" name="Oval 17"/>
            <p:cNvSpPr>
              <a:spLocks noChangeArrowheads="1"/>
            </p:cNvSpPr>
            <p:nvPr/>
          </p:nvSpPr>
          <p:spPr bwMode="auto">
            <a:xfrm>
              <a:off x="2864" y="1978"/>
              <a:ext cx="129" cy="129"/>
            </a:xfrm>
            <a:prstGeom prst="ellipse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>
                <a:latin typeface="Calibri"/>
                <a:cs typeface="Calibri"/>
              </a:endParaRPr>
            </a:p>
          </p:txBody>
        </p:sp>
        <p:grpSp>
          <p:nvGrpSpPr>
            <p:cNvPr id="9" name="Group 18"/>
            <p:cNvGrpSpPr>
              <a:grpSpLocks/>
            </p:cNvGrpSpPr>
            <p:nvPr/>
          </p:nvGrpSpPr>
          <p:grpSpPr bwMode="auto">
            <a:xfrm>
              <a:off x="2400" y="2107"/>
              <a:ext cx="1057" cy="386"/>
              <a:chOff x="1536" y="2400"/>
              <a:chExt cx="1584" cy="624"/>
            </a:xfrm>
          </p:grpSpPr>
          <p:sp>
            <p:nvSpPr>
              <p:cNvPr id="15" name="Line 19"/>
              <p:cNvSpPr>
                <a:spLocks noChangeShapeType="1"/>
              </p:cNvSpPr>
              <p:nvPr/>
            </p:nvSpPr>
            <p:spPr bwMode="auto">
              <a:xfrm flipH="1">
                <a:off x="1536" y="2400"/>
                <a:ext cx="776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1350">
                  <a:latin typeface="Calibri"/>
                  <a:cs typeface="Calibri"/>
                </a:endParaRPr>
              </a:p>
            </p:txBody>
          </p:sp>
          <p:sp>
            <p:nvSpPr>
              <p:cNvPr id="16" name="Line 20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808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1350">
                  <a:latin typeface="Calibri"/>
                  <a:cs typeface="Calibri"/>
                </a:endParaRPr>
              </a:p>
            </p:txBody>
          </p:sp>
          <p:sp>
            <p:nvSpPr>
              <p:cNvPr id="17" name="Line 21"/>
              <p:cNvSpPr>
                <a:spLocks noChangeShapeType="1"/>
              </p:cNvSpPr>
              <p:nvPr/>
            </p:nvSpPr>
            <p:spPr bwMode="auto">
              <a:xfrm flipH="1">
                <a:off x="2021" y="2400"/>
                <a:ext cx="291" cy="624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1350">
                  <a:latin typeface="Calibri"/>
                  <a:cs typeface="Calibri"/>
                </a:endParaRPr>
              </a:p>
            </p:txBody>
          </p:sp>
          <p:sp>
            <p:nvSpPr>
              <p:cNvPr id="18" name="Line 22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280" cy="62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1350">
                  <a:latin typeface="Calibri"/>
                  <a:cs typeface="Calibri"/>
                </a:endParaRPr>
              </a:p>
            </p:txBody>
          </p:sp>
        </p:grpSp>
        <p:sp>
          <p:nvSpPr>
            <p:cNvPr id="10" name="Text Box 23"/>
            <p:cNvSpPr txBox="1">
              <a:spLocks noChangeArrowheads="1"/>
            </p:cNvSpPr>
            <p:nvPr/>
          </p:nvSpPr>
          <p:spPr bwMode="auto">
            <a:xfrm>
              <a:off x="3024" y="1680"/>
              <a:ext cx="129" cy="2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350">
                  <a:latin typeface="Calibri"/>
                  <a:cs typeface="Calibri"/>
                </a:rPr>
                <a:t>a</a:t>
              </a:r>
            </a:p>
          </p:txBody>
        </p:sp>
        <p:sp>
          <p:nvSpPr>
            <p:cNvPr id="11" name="Text Box 24"/>
            <p:cNvSpPr txBox="1">
              <a:spLocks noChangeArrowheads="1"/>
            </p:cNvSpPr>
            <p:nvPr/>
          </p:nvSpPr>
          <p:spPr bwMode="auto">
            <a:xfrm>
              <a:off x="3216" y="1401"/>
              <a:ext cx="624" cy="2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350" dirty="0">
                  <a:solidFill>
                    <a:srgbClr val="0000FF"/>
                  </a:solidFill>
                  <a:latin typeface="Calibri"/>
                  <a:cs typeface="Calibri"/>
                </a:rPr>
                <a:t>V</a:t>
              </a:r>
              <a:r>
                <a:rPr lang="en-US" sz="1350" baseline="-25000" dirty="0">
                  <a:solidFill>
                    <a:srgbClr val="0000FF"/>
                  </a:solidFill>
                  <a:latin typeface="Calibri"/>
                  <a:cs typeface="Calibri"/>
                </a:rPr>
                <a:t>k+1</a:t>
              </a:r>
              <a:r>
                <a:rPr lang="en-US" sz="1350" dirty="0">
                  <a:solidFill>
                    <a:srgbClr val="0000FF"/>
                  </a:solidFill>
                  <a:latin typeface="Calibri"/>
                  <a:cs typeface="Calibri"/>
                </a:rPr>
                <a:t>(s)</a:t>
              </a:r>
            </a:p>
          </p:txBody>
        </p:sp>
        <p:sp>
          <p:nvSpPr>
            <p:cNvPr id="12" name="Text Box 25"/>
            <p:cNvSpPr txBox="1">
              <a:spLocks noChangeArrowheads="1"/>
            </p:cNvSpPr>
            <p:nvPr/>
          </p:nvSpPr>
          <p:spPr bwMode="auto">
            <a:xfrm>
              <a:off x="2976" y="1920"/>
              <a:ext cx="559" cy="2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350" dirty="0">
                  <a:solidFill>
                    <a:srgbClr val="008000"/>
                  </a:solidFill>
                  <a:latin typeface="Calibri"/>
                  <a:cs typeface="Calibri"/>
                </a:rPr>
                <a:t>s, a</a:t>
              </a:r>
            </a:p>
          </p:txBody>
        </p:sp>
        <p:sp>
          <p:nvSpPr>
            <p:cNvPr id="13" name="Text Box 26"/>
            <p:cNvSpPr txBox="1">
              <a:spLocks noChangeArrowheads="1"/>
            </p:cNvSpPr>
            <p:nvPr/>
          </p:nvSpPr>
          <p:spPr bwMode="auto">
            <a:xfrm>
              <a:off x="2592" y="2265"/>
              <a:ext cx="504" cy="2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350" dirty="0" err="1">
                  <a:latin typeface="Calibri"/>
                  <a:cs typeface="Calibri"/>
                </a:rPr>
                <a:t>s,a,s</a:t>
              </a:r>
              <a:r>
                <a:rPr lang="ja-JP" altLang="en-US" sz="1350">
                  <a:latin typeface="Calibri"/>
                  <a:cs typeface="Calibri"/>
                </a:rPr>
                <a:t>’</a:t>
              </a:r>
              <a:endParaRPr lang="en-US" sz="1350" dirty="0">
                <a:latin typeface="Calibri"/>
                <a:cs typeface="Calibri"/>
              </a:endParaRPr>
            </a:p>
          </p:txBody>
        </p:sp>
        <p:sp>
          <p:nvSpPr>
            <p:cNvPr id="14" name="Text Box 28"/>
            <p:cNvSpPr txBox="1">
              <a:spLocks noChangeArrowheads="1"/>
            </p:cNvSpPr>
            <p:nvPr/>
          </p:nvSpPr>
          <p:spPr bwMode="auto">
            <a:xfrm>
              <a:off x="2789" y="2505"/>
              <a:ext cx="667" cy="2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r" rtl="1">
                <a:spcBef>
                  <a:spcPct val="50000"/>
                </a:spcBef>
              </a:pPr>
              <a:r>
                <a:rPr lang="en-US" sz="1350" dirty="0" err="1">
                  <a:solidFill>
                    <a:srgbClr val="0000FF"/>
                  </a:solidFill>
                  <a:latin typeface="Calibri"/>
                  <a:cs typeface="Calibri"/>
                </a:rPr>
                <a:t>V</a:t>
              </a:r>
              <a:r>
                <a:rPr lang="en-US" sz="1350" baseline="-25000" dirty="0" err="1">
                  <a:solidFill>
                    <a:srgbClr val="0000FF"/>
                  </a:solidFill>
                  <a:latin typeface="Calibri"/>
                  <a:cs typeface="Calibri"/>
                </a:rPr>
                <a:t>k</a:t>
              </a:r>
              <a:r>
                <a:rPr lang="en-US" sz="1350" dirty="0">
                  <a:solidFill>
                    <a:srgbClr val="0000FF"/>
                  </a:solidFill>
                  <a:latin typeface="Calibri"/>
                  <a:cs typeface="Calibri"/>
                </a:rPr>
                <a:t>(s’</a:t>
              </a:r>
              <a:r>
                <a:rPr lang="en-US" altLang="ja-JP" sz="1350" dirty="0">
                  <a:solidFill>
                    <a:srgbClr val="0000FF"/>
                  </a:solidFill>
                  <a:latin typeface="Calibri"/>
                  <a:cs typeface="Calibri"/>
                </a:rPr>
                <a:t>)</a:t>
              </a:r>
              <a:endParaRPr lang="en-US" sz="1350" dirty="0">
                <a:solidFill>
                  <a:srgbClr val="0000FF"/>
                </a:solidFill>
                <a:latin typeface="Calibri"/>
                <a:cs typeface="Calibri"/>
              </a:endParaRPr>
            </a:p>
          </p:txBody>
        </p:sp>
      </p:grpSp>
      <p:sp>
        <p:nvSpPr>
          <p:cNvPr id="23" name="Isosceles Triangle 26"/>
          <p:cNvSpPr/>
          <p:nvPr/>
        </p:nvSpPr>
        <p:spPr>
          <a:xfrm>
            <a:off x="7100404" y="3843449"/>
            <a:ext cx="1200150" cy="1314450"/>
          </a:xfrm>
          <a:prstGeom prst="triangle">
            <a:avLst/>
          </a:prstGeom>
          <a:solidFill>
            <a:srgbClr val="8FAA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53355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Ejemplo : Iteración de Valores</a:t>
            </a:r>
          </a:p>
        </p:txBody>
      </p:sp>
      <p:pic>
        <p:nvPicPr>
          <p:cNvPr id="4" name="Content Placeholder 38" descr="TP_tmp.png"/>
          <p:cNvPicPr>
            <a:picLocks noGrp="1" noChangeAspect="1"/>
          </p:cNvPicPr>
          <p:nvPr>
            <p:ph idx="1"/>
            <p:custDataLst>
              <p:tags r:id="rId1"/>
            </p:custDataLst>
          </p:nvPr>
        </p:nvPicPr>
        <p:blipFill>
          <a:blip r:embed="rId7" cstate="print"/>
          <a:stretch>
            <a:fillRect/>
          </a:stretch>
        </p:blipFill>
        <p:spPr bwMode="auto">
          <a:xfrm>
            <a:off x="1424162" y="4646243"/>
            <a:ext cx="191106" cy="191106"/>
          </a:xfrm>
          <a:noFill/>
          <a:ln>
            <a:noFill/>
          </a:ln>
          <a:effectLst/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25955" y="1955996"/>
            <a:ext cx="501509" cy="329742"/>
          </a:xfrm>
          <a:prstGeom prst="rect">
            <a:avLst/>
          </a:prstGeom>
          <a:noFill/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92799" y="1922700"/>
            <a:ext cx="532093" cy="376847"/>
          </a:xfrm>
          <a:prstGeom prst="rect">
            <a:avLst/>
          </a:prstGeom>
          <a:noFill/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62493" y="1949564"/>
            <a:ext cx="548203" cy="345443"/>
          </a:xfrm>
          <a:prstGeom prst="rect">
            <a:avLst/>
          </a:prstGeom>
          <a:noFill/>
        </p:spPr>
      </p:pic>
      <p:sp>
        <p:nvSpPr>
          <p:cNvPr id="8" name="Rounded Rectangle 9"/>
          <p:cNvSpPr/>
          <p:nvPr/>
        </p:nvSpPr>
        <p:spPr>
          <a:xfrm>
            <a:off x="1824212" y="4425373"/>
            <a:ext cx="2743200" cy="64057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Calibri"/>
              <a:cs typeface="Calibri"/>
            </a:endParaRPr>
          </a:p>
        </p:txBody>
      </p:sp>
      <p:sp>
        <p:nvSpPr>
          <p:cNvPr id="9" name="Rounded Rectangle 16"/>
          <p:cNvSpPr/>
          <p:nvPr/>
        </p:nvSpPr>
        <p:spPr>
          <a:xfrm>
            <a:off x="1824212" y="3396673"/>
            <a:ext cx="2743200" cy="64057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Calibri"/>
              <a:cs typeface="Calibri"/>
            </a:endParaRPr>
          </a:p>
        </p:txBody>
      </p:sp>
      <p:sp>
        <p:nvSpPr>
          <p:cNvPr id="10" name="Rounded Rectangle 23"/>
          <p:cNvSpPr/>
          <p:nvPr/>
        </p:nvSpPr>
        <p:spPr>
          <a:xfrm>
            <a:off x="1824212" y="2379899"/>
            <a:ext cx="2743200" cy="62865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Calibri"/>
              <a:cs typeface="Calibri"/>
            </a:endParaRPr>
          </a:p>
        </p:txBody>
      </p:sp>
      <p:pic>
        <p:nvPicPr>
          <p:cNvPr id="11" name="Picture 40" descr="TP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 cstate="print"/>
          <a:stretch>
            <a:fillRect/>
          </a:stretch>
        </p:blipFill>
        <p:spPr bwMode="auto">
          <a:xfrm>
            <a:off x="1433718" y="3629471"/>
            <a:ext cx="171995" cy="191488"/>
          </a:xfrm>
          <a:prstGeom prst="rect">
            <a:avLst/>
          </a:prstGeom>
          <a:noFill/>
          <a:ln/>
          <a:effectLst/>
        </p:spPr>
      </p:pic>
      <p:pic>
        <p:nvPicPr>
          <p:cNvPr id="12" name="Picture 42" descr="TP_tmp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 cstate="print"/>
          <a:stretch>
            <a:fillRect/>
          </a:stretch>
        </p:blipFill>
        <p:spPr bwMode="auto">
          <a:xfrm>
            <a:off x="1414416" y="2600771"/>
            <a:ext cx="191488" cy="191488"/>
          </a:xfrm>
          <a:prstGeom prst="rect">
            <a:avLst/>
          </a:prstGeom>
          <a:noFill/>
          <a:ln/>
          <a:effectLst/>
        </p:spPr>
      </p:pic>
      <p:sp>
        <p:nvSpPr>
          <p:cNvPr id="13" name="TextBox 75"/>
          <p:cNvSpPr txBox="1"/>
          <p:nvPr/>
        </p:nvSpPr>
        <p:spPr>
          <a:xfrm>
            <a:off x="1995662" y="4551599"/>
            <a:ext cx="245745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>
                <a:latin typeface="Calibri"/>
                <a:cs typeface="Calibri"/>
              </a:rPr>
              <a:t>  0             0             0</a:t>
            </a:r>
          </a:p>
        </p:txBody>
      </p:sp>
      <p:sp>
        <p:nvSpPr>
          <p:cNvPr id="14" name="TextBox 76"/>
          <p:cNvSpPr txBox="1"/>
          <p:nvPr/>
        </p:nvSpPr>
        <p:spPr>
          <a:xfrm>
            <a:off x="1995662" y="3522899"/>
            <a:ext cx="245745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>
                <a:latin typeface="Calibri"/>
                <a:cs typeface="Calibri"/>
              </a:rPr>
              <a:t>  2             1             0</a:t>
            </a:r>
          </a:p>
        </p:txBody>
      </p:sp>
      <p:sp>
        <p:nvSpPr>
          <p:cNvPr id="15" name="TextBox 77"/>
          <p:cNvSpPr txBox="1"/>
          <p:nvPr/>
        </p:nvSpPr>
        <p:spPr>
          <a:xfrm>
            <a:off x="1995662" y="2494199"/>
            <a:ext cx="245745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>
                <a:latin typeface="Calibri"/>
                <a:cs typeface="Calibri"/>
              </a:rPr>
              <a:t>  3.5          2.5          0</a:t>
            </a:r>
          </a:p>
        </p:txBody>
      </p:sp>
      <p:sp>
        <p:nvSpPr>
          <p:cNvPr id="16" name="TextBox 78"/>
          <p:cNvSpPr txBox="1"/>
          <p:nvPr/>
        </p:nvSpPr>
        <p:spPr>
          <a:xfrm>
            <a:off x="5706126" y="4139932"/>
            <a:ext cx="257175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i="1" dirty="0" err="1">
                <a:latin typeface="Calibri"/>
                <a:cs typeface="Calibri"/>
              </a:rPr>
              <a:t>Asumiendo</a:t>
            </a:r>
            <a:r>
              <a:rPr lang="en-US" sz="1350" i="1" dirty="0">
                <a:latin typeface="Calibri"/>
                <a:cs typeface="Calibri"/>
              </a:rPr>
              <a:t> </a:t>
            </a:r>
            <a:r>
              <a:rPr lang="en-US" sz="1350" i="1" dirty="0" err="1">
                <a:latin typeface="Calibri"/>
                <a:cs typeface="Calibri"/>
              </a:rPr>
              <a:t>que</a:t>
            </a:r>
            <a:r>
              <a:rPr lang="en-US" sz="1350" i="1" dirty="0">
                <a:latin typeface="Calibri"/>
                <a:cs typeface="Calibri"/>
              </a:rPr>
              <a:t> no hay </a:t>
            </a:r>
            <a:r>
              <a:rPr lang="en-US" sz="1350" i="1" dirty="0" err="1">
                <a:latin typeface="Calibri"/>
                <a:cs typeface="Calibri"/>
              </a:rPr>
              <a:t>descuento</a:t>
            </a:r>
            <a:r>
              <a:rPr lang="en-US" sz="1350" i="1" dirty="0">
                <a:latin typeface="Calibri"/>
                <a:cs typeface="Calibri"/>
              </a:rPr>
              <a:t>!</a:t>
            </a:r>
          </a:p>
        </p:txBody>
      </p:sp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88141" y="2111123"/>
            <a:ext cx="4051546" cy="14771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Picture 17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 cstate="print"/>
          <a:stretch>
            <a:fillRect/>
          </a:stretch>
        </p:blipFill>
        <p:spPr bwMode="auto">
          <a:xfrm>
            <a:off x="3719292" y="5623738"/>
            <a:ext cx="4855620" cy="461665"/>
          </a:xfrm>
          <a:prstGeom prst="rect">
            <a:avLst/>
          </a:prstGeom>
          <a:noFill/>
          <a:ln/>
          <a:effectLst/>
        </p:spPr>
      </p:pic>
      <p:sp>
        <p:nvSpPr>
          <p:cNvPr id="19" name="TextBox 21"/>
          <p:cNvSpPr txBox="1"/>
          <p:nvPr/>
        </p:nvSpPr>
        <p:spPr>
          <a:xfrm>
            <a:off x="6300192" y="3022539"/>
            <a:ext cx="432048" cy="3231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750" i="1" dirty="0">
                <a:solidFill>
                  <a:srgbClr val="C00000"/>
                </a:solidFill>
                <a:latin typeface="Calibri"/>
                <a:cs typeface="Calibri"/>
              </a:rPr>
              <a:t>R</a:t>
            </a:r>
            <a:r>
              <a:rPr lang="es-ES" sz="750" i="1" dirty="0" err="1">
                <a:solidFill>
                  <a:srgbClr val="C00000"/>
                </a:solidFill>
                <a:latin typeface="Calibri"/>
                <a:cs typeface="Calibri"/>
              </a:rPr>
              <a:t>ápido</a:t>
            </a:r>
            <a:endParaRPr lang="en-US" sz="750" i="1" dirty="0">
              <a:solidFill>
                <a:srgbClr val="C00000"/>
              </a:solidFill>
              <a:latin typeface="Calibri"/>
              <a:cs typeface="Calibri"/>
            </a:endParaRPr>
          </a:p>
        </p:txBody>
      </p:sp>
      <p:sp>
        <p:nvSpPr>
          <p:cNvPr id="20" name="TextBox 21"/>
          <p:cNvSpPr txBox="1"/>
          <p:nvPr/>
        </p:nvSpPr>
        <p:spPr>
          <a:xfrm>
            <a:off x="7758354" y="2266455"/>
            <a:ext cx="432048" cy="3231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750" i="1" dirty="0">
                <a:solidFill>
                  <a:srgbClr val="C00000"/>
                </a:solidFill>
                <a:latin typeface="Calibri"/>
                <a:cs typeface="Calibri"/>
              </a:rPr>
              <a:t>R</a:t>
            </a:r>
            <a:r>
              <a:rPr lang="es-ES" sz="750" i="1" dirty="0" err="1">
                <a:solidFill>
                  <a:srgbClr val="C00000"/>
                </a:solidFill>
                <a:latin typeface="Calibri"/>
                <a:cs typeface="Calibri"/>
              </a:rPr>
              <a:t>ápido</a:t>
            </a:r>
            <a:endParaRPr lang="en-US" sz="750" i="1" dirty="0">
              <a:solidFill>
                <a:srgbClr val="C00000"/>
              </a:solidFill>
              <a:latin typeface="Calibri"/>
              <a:cs typeface="Calibri"/>
            </a:endParaRPr>
          </a:p>
        </p:txBody>
      </p:sp>
      <p:sp>
        <p:nvSpPr>
          <p:cNvPr id="21" name="TextBox 7"/>
          <p:cNvSpPr txBox="1"/>
          <p:nvPr/>
        </p:nvSpPr>
        <p:spPr>
          <a:xfrm>
            <a:off x="5603937" y="3212976"/>
            <a:ext cx="318213" cy="3231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750" dirty="0">
                <a:solidFill>
                  <a:srgbClr val="00B0F0"/>
                </a:solidFill>
                <a:latin typeface="Calibri"/>
                <a:cs typeface="Calibri"/>
              </a:rPr>
              <a:t>Fr</a:t>
            </a:r>
            <a:r>
              <a:rPr lang="es-ES" sz="750" dirty="0" err="1">
                <a:solidFill>
                  <a:srgbClr val="00B0F0"/>
                </a:solidFill>
                <a:latin typeface="Calibri"/>
                <a:cs typeface="Calibri"/>
              </a:rPr>
              <a:t>ío</a:t>
            </a:r>
            <a:endParaRPr lang="en-US" sz="750" dirty="0">
              <a:solidFill>
                <a:srgbClr val="00B0F0"/>
              </a:solidFill>
              <a:latin typeface="Calibri"/>
              <a:cs typeface="Calibri"/>
            </a:endParaRPr>
          </a:p>
        </p:txBody>
      </p:sp>
      <p:sp>
        <p:nvSpPr>
          <p:cNvPr id="22" name="TextBox 8"/>
          <p:cNvSpPr txBox="1"/>
          <p:nvPr/>
        </p:nvSpPr>
        <p:spPr>
          <a:xfrm>
            <a:off x="7001319" y="2780928"/>
            <a:ext cx="433000" cy="30008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675" dirty="0">
                <a:solidFill>
                  <a:srgbClr val="7F2727"/>
                </a:solidFill>
                <a:latin typeface="Calibri"/>
                <a:cs typeface="Calibri"/>
              </a:rPr>
              <a:t>Caliente</a:t>
            </a:r>
          </a:p>
        </p:txBody>
      </p:sp>
      <p:sp>
        <p:nvSpPr>
          <p:cNvPr id="23" name="TextBox 9"/>
          <p:cNvSpPr txBox="1"/>
          <p:nvPr/>
        </p:nvSpPr>
        <p:spPr>
          <a:xfrm>
            <a:off x="8111185" y="3309882"/>
            <a:ext cx="779825" cy="19620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675" dirty="0" err="1">
                <a:latin typeface="Calibri"/>
                <a:cs typeface="Calibri"/>
              </a:rPr>
              <a:t>Sobrecalentado</a:t>
            </a:r>
            <a:endParaRPr lang="en-US" sz="675" dirty="0">
              <a:latin typeface="Calibri"/>
              <a:cs typeface="Calibri"/>
            </a:endParaRPr>
          </a:p>
        </p:txBody>
      </p:sp>
      <p:sp>
        <p:nvSpPr>
          <p:cNvPr id="24" name="TextBox 37"/>
          <p:cNvSpPr txBox="1"/>
          <p:nvPr/>
        </p:nvSpPr>
        <p:spPr>
          <a:xfrm>
            <a:off x="4896037" y="2780928"/>
            <a:ext cx="378042" cy="33483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788" i="1" dirty="0">
                <a:solidFill>
                  <a:srgbClr val="0336FF"/>
                </a:solidFill>
                <a:latin typeface="Calibri"/>
                <a:cs typeface="Calibri"/>
              </a:rPr>
              <a:t>Lento</a:t>
            </a:r>
          </a:p>
        </p:txBody>
      </p:sp>
      <p:sp>
        <p:nvSpPr>
          <p:cNvPr id="25" name="TextBox 37"/>
          <p:cNvSpPr txBox="1"/>
          <p:nvPr/>
        </p:nvSpPr>
        <p:spPr>
          <a:xfrm>
            <a:off x="6084168" y="2348880"/>
            <a:ext cx="378042" cy="33483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788" i="1" dirty="0">
                <a:solidFill>
                  <a:srgbClr val="0336FF"/>
                </a:solidFill>
                <a:latin typeface="Calibri"/>
                <a:cs typeface="Calibri"/>
              </a:rPr>
              <a:t>Lento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2099112" y="5623738"/>
            <a:ext cx="1620180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ES_tradnl" sz="1200">
                <a:solidFill>
                  <a:schemeClr val="tx1">
                    <a:lumMod val="50000"/>
                    <a:lumOff val="50000"/>
                  </a:schemeClr>
                </a:solidFill>
                <a:latin typeface="Bauhaus 93" charset="0"/>
                <a:ea typeface="Bauhaus 93" charset="0"/>
                <a:cs typeface="Bauhaus 93" charset="0"/>
              </a:rPr>
              <a:t>Inteligencia Artificial</a:t>
            </a:r>
          </a:p>
        </p:txBody>
      </p:sp>
    </p:spTree>
    <p:extLst>
      <p:ext uri="{BB962C8B-B14F-4D97-AF65-F5344CB8AC3E}">
        <p14:creationId xmlns:p14="http://schemas.microsoft.com/office/powerpoint/2010/main" val="540355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1480" y="2033554"/>
            <a:ext cx="4871939" cy="3727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254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Ecuaciones Bellman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326853" y="1700808"/>
            <a:ext cx="6679726" cy="3834426"/>
          </a:xfrm>
        </p:spPr>
        <p:txBody>
          <a:bodyPr>
            <a:noAutofit/>
          </a:bodyPr>
          <a:lstStyle/>
          <a:p>
            <a:r>
              <a:rPr lang="en-US" sz="1800" dirty="0" err="1">
                <a:solidFill>
                  <a:schemeClr val="tx1"/>
                </a:solidFill>
                <a:latin typeface="Calibri"/>
                <a:ea typeface="ＭＳ Ｐゴシック" pitchFamily="34" charset="-128"/>
                <a:cs typeface="Calibri"/>
              </a:rPr>
              <a:t>Definici</a:t>
            </a:r>
            <a:r>
              <a:rPr lang="es-ES" sz="1800" dirty="0" err="1">
                <a:solidFill>
                  <a:schemeClr val="tx1"/>
                </a:solidFill>
                <a:latin typeface="Calibri"/>
                <a:ea typeface="ＭＳ Ｐゴシック" pitchFamily="34" charset="-128"/>
                <a:cs typeface="Calibri"/>
              </a:rPr>
              <a:t>ón</a:t>
            </a:r>
            <a:r>
              <a:rPr lang="es-ES" sz="1800" dirty="0">
                <a:solidFill>
                  <a:schemeClr val="tx1"/>
                </a:solidFill>
                <a:latin typeface="Calibri"/>
                <a:ea typeface="ＭＳ Ｐゴシック" pitchFamily="34" charset="-128"/>
                <a:cs typeface="Calibri"/>
              </a:rPr>
              <a:t> de “utilidad optima”</a:t>
            </a:r>
            <a:r>
              <a:rPr lang="en-US" altLang="ja-JP" sz="1800" dirty="0">
                <a:solidFill>
                  <a:schemeClr val="tx1"/>
                </a:solidFill>
                <a:latin typeface="Calibri"/>
                <a:ea typeface="ＭＳ Ｐゴシック" pitchFamily="34" charset="-128"/>
                <a:cs typeface="Calibri"/>
              </a:rPr>
              <a:t> via </a:t>
            </a:r>
            <a:r>
              <a:rPr lang="en-US" altLang="ja-JP" sz="1800" dirty="0" err="1">
                <a:solidFill>
                  <a:schemeClr val="tx1"/>
                </a:solidFill>
                <a:latin typeface="Calibri"/>
                <a:ea typeface="ＭＳ Ｐゴシック" pitchFamily="34" charset="-128"/>
                <a:cs typeface="Calibri"/>
              </a:rPr>
              <a:t>expectimax</a:t>
            </a:r>
            <a:r>
              <a:rPr lang="en-US" altLang="ja-JP" sz="1800" dirty="0">
                <a:solidFill>
                  <a:schemeClr val="tx1"/>
                </a:solidFill>
                <a:latin typeface="Calibri"/>
                <a:ea typeface="ＭＳ Ｐゴシック" pitchFamily="34" charset="-128"/>
                <a:cs typeface="Calibri"/>
              </a:rPr>
              <a:t> </a:t>
            </a:r>
            <a:r>
              <a:rPr lang="en-US" altLang="ja-JP" sz="1800" dirty="0" err="1">
                <a:solidFill>
                  <a:schemeClr val="tx1"/>
                </a:solidFill>
                <a:latin typeface="Calibri"/>
                <a:ea typeface="ＭＳ Ｐゴシック" pitchFamily="34" charset="-128"/>
                <a:cs typeface="Calibri"/>
              </a:rPr>
              <a:t>recurrente</a:t>
            </a:r>
            <a:r>
              <a:rPr lang="en-US" altLang="ja-JP" sz="1800" dirty="0">
                <a:solidFill>
                  <a:schemeClr val="tx1"/>
                </a:solidFill>
                <a:latin typeface="Calibri"/>
                <a:ea typeface="ＭＳ Ｐゴシック" pitchFamily="34" charset="-128"/>
                <a:cs typeface="Calibri"/>
              </a:rPr>
              <a:t> </a:t>
            </a:r>
            <a:r>
              <a:rPr lang="en-US" altLang="ja-JP" sz="1800" dirty="0" err="1">
                <a:solidFill>
                  <a:schemeClr val="tx1"/>
                </a:solidFill>
                <a:latin typeface="Calibri"/>
                <a:ea typeface="ＭＳ Ｐゴシック" pitchFamily="34" charset="-128"/>
                <a:cs typeface="Calibri"/>
              </a:rPr>
              <a:t>nos</a:t>
            </a:r>
            <a:r>
              <a:rPr lang="en-US" altLang="ja-JP" sz="1800" dirty="0">
                <a:solidFill>
                  <a:schemeClr val="tx1"/>
                </a:solidFill>
                <a:latin typeface="Calibri"/>
                <a:ea typeface="ＭＳ Ｐゴシック" pitchFamily="34" charset="-128"/>
                <a:cs typeface="Calibri"/>
              </a:rPr>
              <a:t> da un </a:t>
            </a:r>
            <a:r>
              <a:rPr lang="en-US" altLang="ja-JP" sz="1800" dirty="0" err="1">
                <a:solidFill>
                  <a:schemeClr val="tx1"/>
                </a:solidFill>
                <a:latin typeface="Calibri"/>
                <a:ea typeface="ＭＳ Ｐゴシック" pitchFamily="34" charset="-128"/>
                <a:cs typeface="Calibri"/>
              </a:rPr>
              <a:t>relaci</a:t>
            </a:r>
            <a:r>
              <a:rPr lang="es-ES" altLang="ja-JP" sz="1800" dirty="0" err="1">
                <a:solidFill>
                  <a:schemeClr val="tx1"/>
                </a:solidFill>
                <a:latin typeface="Calibri"/>
                <a:ea typeface="ＭＳ Ｐゴシック" pitchFamily="34" charset="-128"/>
                <a:cs typeface="Calibri"/>
              </a:rPr>
              <a:t>ó</a:t>
            </a:r>
            <a:r>
              <a:rPr lang="en-US" altLang="ja-JP" sz="1800" dirty="0">
                <a:solidFill>
                  <a:schemeClr val="tx1"/>
                </a:solidFill>
                <a:latin typeface="Calibri"/>
                <a:ea typeface="ＭＳ Ｐゴシック" pitchFamily="34" charset="-128"/>
                <a:cs typeface="Calibri"/>
              </a:rPr>
              <a:t>n de </a:t>
            </a:r>
            <a:r>
              <a:rPr lang="en-US" altLang="ja-JP" sz="1800" dirty="0" err="1">
                <a:solidFill>
                  <a:schemeClr val="tx1"/>
                </a:solidFill>
                <a:latin typeface="Calibri"/>
                <a:ea typeface="ＭＳ Ｐゴシック" pitchFamily="34" charset="-128"/>
                <a:cs typeface="Calibri"/>
              </a:rPr>
              <a:t>mira</a:t>
            </a:r>
            <a:r>
              <a:rPr lang="en-US" altLang="ja-JP" sz="1800" dirty="0">
                <a:solidFill>
                  <a:schemeClr val="tx1"/>
                </a:solidFill>
                <a:latin typeface="Calibri"/>
                <a:ea typeface="ＭＳ Ｐゴシック" pitchFamily="34" charset="-128"/>
                <a:cs typeface="Calibri"/>
              </a:rPr>
              <a:t>-al-</a:t>
            </a:r>
            <a:r>
              <a:rPr lang="en-US" altLang="ja-JP" sz="1800" dirty="0" err="1">
                <a:solidFill>
                  <a:schemeClr val="tx1"/>
                </a:solidFill>
                <a:latin typeface="Calibri"/>
                <a:ea typeface="ＭＳ Ｐゴシック" pitchFamily="34" charset="-128"/>
                <a:cs typeface="Calibri"/>
              </a:rPr>
              <a:t>futuro</a:t>
            </a:r>
            <a:r>
              <a:rPr lang="en-US" altLang="ja-JP" sz="1800" dirty="0">
                <a:solidFill>
                  <a:schemeClr val="tx1"/>
                </a:solidFill>
                <a:latin typeface="Calibri"/>
                <a:ea typeface="ＭＳ Ｐゴシック" pitchFamily="34" charset="-128"/>
                <a:cs typeface="Calibri"/>
              </a:rPr>
              <a:t>-un-</a:t>
            </a:r>
            <a:r>
              <a:rPr lang="en-US" altLang="ja-JP" sz="1800" dirty="0" err="1">
                <a:solidFill>
                  <a:schemeClr val="tx1"/>
                </a:solidFill>
                <a:latin typeface="Calibri"/>
                <a:ea typeface="ＭＳ Ｐゴシック" pitchFamily="34" charset="-128"/>
                <a:cs typeface="Calibri"/>
              </a:rPr>
              <a:t>paso</a:t>
            </a:r>
            <a:r>
              <a:rPr lang="en-US" altLang="ja-JP" sz="1800" dirty="0">
                <a:solidFill>
                  <a:schemeClr val="tx1"/>
                </a:solidFill>
                <a:latin typeface="Calibri"/>
                <a:ea typeface="ＭＳ Ｐゴシック" pitchFamily="34" charset="-128"/>
                <a:cs typeface="Calibri"/>
              </a:rPr>
              <a:t> simple entre los </a:t>
            </a:r>
            <a:r>
              <a:rPr lang="en-US" altLang="ja-JP" sz="1800" dirty="0" err="1">
                <a:solidFill>
                  <a:schemeClr val="tx1"/>
                </a:solidFill>
                <a:latin typeface="Calibri"/>
                <a:ea typeface="ＭＳ Ｐゴシック" pitchFamily="34" charset="-128"/>
                <a:cs typeface="Calibri"/>
              </a:rPr>
              <a:t>valores</a:t>
            </a:r>
            <a:r>
              <a:rPr lang="en-US" altLang="ja-JP" sz="1800" dirty="0">
                <a:solidFill>
                  <a:schemeClr val="tx1"/>
                </a:solidFill>
                <a:latin typeface="Calibri"/>
                <a:ea typeface="ＭＳ Ｐゴシック" pitchFamily="34" charset="-128"/>
                <a:cs typeface="Calibri"/>
              </a:rPr>
              <a:t> de </a:t>
            </a:r>
            <a:r>
              <a:rPr lang="en-US" altLang="ja-JP" sz="1800" dirty="0" err="1">
                <a:solidFill>
                  <a:schemeClr val="tx1"/>
                </a:solidFill>
                <a:latin typeface="Calibri"/>
                <a:ea typeface="ＭＳ Ｐゴシック" pitchFamily="34" charset="-128"/>
                <a:cs typeface="Calibri"/>
              </a:rPr>
              <a:t>utilidad</a:t>
            </a:r>
            <a:r>
              <a:rPr lang="en-US" altLang="ja-JP" sz="1800" dirty="0">
                <a:solidFill>
                  <a:schemeClr val="tx1"/>
                </a:solidFill>
                <a:latin typeface="Calibri"/>
                <a:ea typeface="ＭＳ Ｐゴシック" pitchFamily="34" charset="-128"/>
                <a:cs typeface="Calibri"/>
              </a:rPr>
              <a:t> </a:t>
            </a:r>
            <a:r>
              <a:rPr lang="es-ES" altLang="ja-JP" sz="1800" dirty="0">
                <a:solidFill>
                  <a:schemeClr val="tx1"/>
                </a:solidFill>
                <a:latin typeface="Calibri"/>
                <a:ea typeface="ＭＳ Ｐゴシック" pitchFamily="34" charset="-128"/>
                <a:cs typeface="Calibri"/>
              </a:rPr>
              <a:t>óptima</a:t>
            </a:r>
          </a:p>
          <a:p>
            <a:endParaRPr lang="en-US" altLang="ja-JP" sz="1800" dirty="0">
              <a:solidFill>
                <a:schemeClr val="tx1"/>
              </a:solidFill>
              <a:latin typeface="Calibri"/>
              <a:ea typeface="ＭＳ Ｐゴシック" pitchFamily="34" charset="-128"/>
              <a:cs typeface="Calibri"/>
            </a:endParaRPr>
          </a:p>
          <a:p>
            <a:endParaRPr lang="en-US" altLang="ja-JP" sz="1500" dirty="0">
              <a:solidFill>
                <a:schemeClr val="tx1"/>
              </a:solidFill>
              <a:latin typeface="Calibri"/>
              <a:ea typeface="ＭＳ Ｐゴシック" pitchFamily="34" charset="-128"/>
              <a:cs typeface="Calibri"/>
            </a:endParaRPr>
          </a:p>
          <a:p>
            <a:endParaRPr lang="en-US" altLang="ja-JP" sz="1500" dirty="0">
              <a:solidFill>
                <a:schemeClr val="tx1"/>
              </a:solidFill>
              <a:latin typeface="Calibri"/>
              <a:ea typeface="ＭＳ Ｐゴシック" pitchFamily="34" charset="-128"/>
              <a:cs typeface="Calibri"/>
            </a:endParaRPr>
          </a:p>
          <a:p>
            <a:endParaRPr lang="en-US" altLang="ja-JP" sz="1500" dirty="0">
              <a:solidFill>
                <a:schemeClr val="tx1"/>
              </a:solidFill>
              <a:latin typeface="Calibri"/>
              <a:ea typeface="ＭＳ Ｐゴシック" pitchFamily="34" charset="-128"/>
              <a:cs typeface="Calibri"/>
            </a:endParaRPr>
          </a:p>
          <a:p>
            <a:endParaRPr lang="en-US" altLang="ja-JP" sz="1500" dirty="0">
              <a:solidFill>
                <a:schemeClr val="tx1"/>
              </a:solidFill>
              <a:latin typeface="Calibri"/>
              <a:ea typeface="ＭＳ Ｐゴシック" pitchFamily="34" charset="-128"/>
              <a:cs typeface="Calibri"/>
            </a:endParaRPr>
          </a:p>
          <a:p>
            <a:endParaRPr lang="en-US" altLang="ja-JP" sz="1500" dirty="0">
              <a:solidFill>
                <a:schemeClr val="tx1"/>
              </a:solidFill>
              <a:latin typeface="Calibri"/>
              <a:ea typeface="ＭＳ Ｐゴシック" pitchFamily="34" charset="-128"/>
              <a:cs typeface="Calibri"/>
            </a:endParaRPr>
          </a:p>
          <a:p>
            <a:endParaRPr lang="en-US" altLang="ja-JP" sz="1500" dirty="0">
              <a:solidFill>
                <a:schemeClr val="tx1"/>
              </a:solidFill>
              <a:latin typeface="Calibri"/>
              <a:ea typeface="ＭＳ Ｐゴシック" pitchFamily="34" charset="-128"/>
              <a:cs typeface="Calibri"/>
            </a:endParaRPr>
          </a:p>
          <a:p>
            <a:r>
              <a:rPr lang="es-ES" altLang="ja-JP" sz="1800" dirty="0">
                <a:solidFill>
                  <a:schemeClr val="tx1"/>
                </a:solidFill>
                <a:latin typeface="Calibri"/>
                <a:ea typeface="ＭＳ Ｐゴシック" pitchFamily="34" charset="-128"/>
                <a:cs typeface="Calibri"/>
              </a:rPr>
              <a:t>Éstas son las ecuaciones</a:t>
            </a:r>
            <a:r>
              <a:rPr lang="en-US" altLang="ja-JP" sz="1800" dirty="0">
                <a:solidFill>
                  <a:schemeClr val="tx1"/>
                </a:solidFill>
                <a:latin typeface="Calibri"/>
                <a:ea typeface="ＭＳ Ｐゴシック" pitchFamily="34" charset="-128"/>
                <a:cs typeface="Calibri"/>
              </a:rPr>
              <a:t> Bellman; </a:t>
            </a:r>
            <a:r>
              <a:rPr lang="en-US" altLang="ja-JP" sz="1800" dirty="0" err="1">
                <a:solidFill>
                  <a:schemeClr val="tx1"/>
                </a:solidFill>
                <a:latin typeface="Calibri"/>
                <a:ea typeface="ＭＳ Ｐゴシック" pitchFamily="34" charset="-128"/>
                <a:cs typeface="Calibri"/>
              </a:rPr>
              <a:t>caracterizan</a:t>
            </a:r>
            <a:r>
              <a:rPr lang="en-US" altLang="ja-JP" sz="1800" dirty="0">
                <a:solidFill>
                  <a:schemeClr val="tx1"/>
                </a:solidFill>
                <a:latin typeface="Calibri"/>
                <a:ea typeface="ＭＳ Ｐゴシック" pitchFamily="34" charset="-128"/>
                <a:cs typeface="Calibri"/>
              </a:rPr>
              <a:t> los </a:t>
            </a:r>
            <a:r>
              <a:rPr lang="en-US" altLang="ja-JP" sz="1800" dirty="0" err="1">
                <a:solidFill>
                  <a:schemeClr val="tx1"/>
                </a:solidFill>
                <a:latin typeface="Calibri"/>
                <a:ea typeface="ＭＳ Ｐゴシック" pitchFamily="34" charset="-128"/>
                <a:cs typeface="Calibri"/>
              </a:rPr>
              <a:t>valores</a:t>
            </a:r>
            <a:r>
              <a:rPr lang="en-US" altLang="ja-JP" sz="1800" dirty="0">
                <a:solidFill>
                  <a:schemeClr val="tx1"/>
                </a:solidFill>
                <a:latin typeface="Calibri"/>
                <a:ea typeface="ＭＳ Ｐゴシック" pitchFamily="34" charset="-128"/>
                <a:cs typeface="Calibri"/>
              </a:rPr>
              <a:t> </a:t>
            </a:r>
            <a:r>
              <a:rPr lang="es-ES" altLang="ja-JP" sz="1800" dirty="0" err="1">
                <a:solidFill>
                  <a:schemeClr val="tx1"/>
                </a:solidFill>
                <a:latin typeface="Calibri"/>
                <a:ea typeface="ＭＳ Ｐゴシック" pitchFamily="34" charset="-128"/>
                <a:cs typeface="Calibri"/>
              </a:rPr>
              <a:t>ó</a:t>
            </a:r>
            <a:r>
              <a:rPr lang="en-US" altLang="ja-JP" sz="1800" dirty="0" err="1">
                <a:solidFill>
                  <a:schemeClr val="tx1"/>
                </a:solidFill>
                <a:latin typeface="Calibri"/>
                <a:ea typeface="ＭＳ Ｐゴシック" pitchFamily="34" charset="-128"/>
                <a:cs typeface="Calibri"/>
              </a:rPr>
              <a:t>ptimos</a:t>
            </a:r>
            <a:r>
              <a:rPr lang="en-US" altLang="ja-JP" sz="1800" dirty="0">
                <a:solidFill>
                  <a:schemeClr val="tx1"/>
                </a:solidFill>
                <a:latin typeface="Calibri"/>
                <a:ea typeface="ＭＳ Ｐゴシック" pitchFamily="34" charset="-128"/>
                <a:cs typeface="Calibri"/>
              </a:rPr>
              <a:t> en un </a:t>
            </a:r>
            <a:r>
              <a:rPr lang="en-US" altLang="ja-JP" sz="1800" dirty="0" err="1">
                <a:solidFill>
                  <a:schemeClr val="tx1"/>
                </a:solidFill>
                <a:latin typeface="Calibri"/>
                <a:ea typeface="ＭＳ Ｐゴシック" pitchFamily="34" charset="-128"/>
                <a:cs typeface="Calibri"/>
              </a:rPr>
              <a:t>modo</a:t>
            </a:r>
            <a:r>
              <a:rPr lang="en-US" altLang="ja-JP" sz="1800" dirty="0">
                <a:solidFill>
                  <a:schemeClr val="tx1"/>
                </a:solidFill>
                <a:latin typeface="Calibri"/>
                <a:ea typeface="ＭＳ Ｐゴシック" pitchFamily="34" charset="-128"/>
                <a:cs typeface="Calibri"/>
              </a:rPr>
              <a:t> </a:t>
            </a:r>
            <a:r>
              <a:rPr lang="en-US" altLang="ja-JP" sz="1800" dirty="0" err="1">
                <a:solidFill>
                  <a:schemeClr val="tx1"/>
                </a:solidFill>
                <a:latin typeface="Calibri"/>
                <a:ea typeface="ＭＳ Ｐゴシック" pitchFamily="34" charset="-128"/>
                <a:cs typeface="Calibri"/>
              </a:rPr>
              <a:t>que</a:t>
            </a:r>
            <a:r>
              <a:rPr lang="en-US" altLang="ja-JP" sz="1800" dirty="0">
                <a:solidFill>
                  <a:schemeClr val="tx1"/>
                </a:solidFill>
                <a:latin typeface="Calibri"/>
                <a:ea typeface="ＭＳ Ｐゴシック" pitchFamily="34" charset="-128"/>
                <a:cs typeface="Calibri"/>
              </a:rPr>
              <a:t> </a:t>
            </a:r>
            <a:r>
              <a:rPr lang="en-US" altLang="ja-JP" sz="1800" dirty="0" err="1">
                <a:solidFill>
                  <a:schemeClr val="tx1"/>
                </a:solidFill>
                <a:latin typeface="Calibri"/>
                <a:ea typeface="ＭＳ Ｐゴシック" pitchFamily="34" charset="-128"/>
                <a:cs typeface="Calibri"/>
              </a:rPr>
              <a:t>estaremos</a:t>
            </a:r>
            <a:r>
              <a:rPr lang="en-US" altLang="ja-JP" sz="1800" dirty="0">
                <a:solidFill>
                  <a:schemeClr val="tx1"/>
                </a:solidFill>
                <a:latin typeface="Calibri"/>
                <a:ea typeface="ＭＳ Ｐゴシック" pitchFamily="34" charset="-128"/>
                <a:cs typeface="Calibri"/>
              </a:rPr>
              <a:t> </a:t>
            </a:r>
            <a:r>
              <a:rPr lang="en-US" altLang="ja-JP" sz="1800" dirty="0" err="1">
                <a:solidFill>
                  <a:schemeClr val="tx1"/>
                </a:solidFill>
                <a:latin typeface="Calibri"/>
                <a:ea typeface="ＭＳ Ｐゴシック" pitchFamily="34" charset="-128"/>
                <a:cs typeface="Calibri"/>
              </a:rPr>
              <a:t>usando</a:t>
            </a:r>
            <a:r>
              <a:rPr lang="en-US" altLang="ja-JP" sz="1800" dirty="0">
                <a:solidFill>
                  <a:schemeClr val="tx1"/>
                </a:solidFill>
                <a:latin typeface="Calibri"/>
                <a:ea typeface="ＭＳ Ｐゴシック" pitchFamily="34" charset="-128"/>
                <a:cs typeface="Calibri"/>
              </a:rPr>
              <a:t> </a:t>
            </a:r>
            <a:r>
              <a:rPr lang="en-US" altLang="ja-JP" sz="1800" dirty="0" err="1">
                <a:solidFill>
                  <a:schemeClr val="tx1"/>
                </a:solidFill>
                <a:latin typeface="Calibri"/>
                <a:ea typeface="ＭＳ Ｐゴシック" pitchFamily="34" charset="-128"/>
                <a:cs typeface="Calibri"/>
              </a:rPr>
              <a:t>una</a:t>
            </a:r>
            <a:r>
              <a:rPr lang="en-US" altLang="ja-JP" sz="1800" dirty="0">
                <a:solidFill>
                  <a:schemeClr val="tx1"/>
                </a:solidFill>
                <a:latin typeface="Calibri"/>
                <a:ea typeface="ＭＳ Ｐゴシック" pitchFamily="34" charset="-128"/>
                <a:cs typeface="Calibri"/>
              </a:rPr>
              <a:t> y </a:t>
            </a:r>
            <a:r>
              <a:rPr lang="en-US" altLang="ja-JP" sz="1800" dirty="0" err="1">
                <a:solidFill>
                  <a:schemeClr val="tx1"/>
                </a:solidFill>
                <a:latin typeface="Calibri"/>
                <a:ea typeface="ＭＳ Ｐゴシック" pitchFamily="34" charset="-128"/>
                <a:cs typeface="Calibri"/>
              </a:rPr>
              <a:t>otra</a:t>
            </a:r>
            <a:r>
              <a:rPr lang="en-US" altLang="ja-JP" sz="1800" dirty="0">
                <a:solidFill>
                  <a:schemeClr val="tx1"/>
                </a:solidFill>
                <a:latin typeface="Calibri"/>
                <a:ea typeface="ＭＳ Ｐゴシック" pitchFamily="34" charset="-128"/>
                <a:cs typeface="Calibri"/>
              </a:rPr>
              <a:t> </a:t>
            </a:r>
            <a:r>
              <a:rPr lang="en-US" altLang="ja-JP" sz="1800" dirty="0" err="1">
                <a:solidFill>
                  <a:schemeClr val="tx1"/>
                </a:solidFill>
                <a:latin typeface="Calibri"/>
                <a:ea typeface="ＭＳ Ｐゴシック" pitchFamily="34" charset="-128"/>
                <a:cs typeface="Calibri"/>
              </a:rPr>
              <a:t>vez</a:t>
            </a:r>
            <a:endParaRPr lang="es-MX" sz="1800" dirty="0">
              <a:solidFill>
                <a:schemeClr val="tx1"/>
              </a:solidFill>
            </a:endParaRPr>
          </a:p>
        </p:txBody>
      </p:sp>
      <p:grpSp>
        <p:nvGrpSpPr>
          <p:cNvPr id="5" name="Group 10"/>
          <p:cNvGrpSpPr>
            <a:grpSpLocks/>
          </p:cNvGrpSpPr>
          <p:nvPr/>
        </p:nvGrpSpPr>
        <p:grpSpPr bwMode="auto">
          <a:xfrm>
            <a:off x="7015962" y="2510898"/>
            <a:ext cx="1714500" cy="1614488"/>
            <a:chOff x="2400" y="1401"/>
            <a:chExt cx="1440" cy="1356"/>
          </a:xfrm>
        </p:grpSpPr>
        <p:sp>
          <p:nvSpPr>
            <p:cNvPr id="6" name="AutoShape 11"/>
            <p:cNvSpPr>
              <a:spLocks noChangeArrowheads="1"/>
            </p:cNvSpPr>
            <p:nvPr/>
          </p:nvSpPr>
          <p:spPr bwMode="auto">
            <a:xfrm>
              <a:off x="3070" y="1488"/>
              <a:ext cx="155" cy="124"/>
            </a:xfrm>
            <a:prstGeom prst="triangle">
              <a:avLst>
                <a:gd name="adj" fmla="val 500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350">
                <a:latin typeface="Calibri"/>
                <a:cs typeface="Calibri"/>
              </a:endParaRPr>
            </a:p>
          </p:txBody>
        </p:sp>
        <p:grpSp>
          <p:nvGrpSpPr>
            <p:cNvPr id="7" name="Group 12"/>
            <p:cNvGrpSpPr>
              <a:grpSpLocks/>
            </p:cNvGrpSpPr>
            <p:nvPr/>
          </p:nvGrpSpPr>
          <p:grpSpPr bwMode="auto">
            <a:xfrm>
              <a:off x="2529" y="1617"/>
              <a:ext cx="1263" cy="361"/>
              <a:chOff x="1584" y="1680"/>
              <a:chExt cx="2352" cy="336"/>
            </a:xfrm>
          </p:grpSpPr>
          <p:sp>
            <p:nvSpPr>
              <p:cNvPr id="19" name="Line 13"/>
              <p:cNvSpPr>
                <a:spLocks noChangeShapeType="1"/>
              </p:cNvSpPr>
              <p:nvPr/>
            </p:nvSpPr>
            <p:spPr bwMode="auto">
              <a:xfrm flipH="1">
                <a:off x="1584" y="1680"/>
                <a:ext cx="1152" cy="3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1350">
                  <a:latin typeface="Calibri"/>
                  <a:cs typeface="Calibri"/>
                </a:endParaRPr>
              </a:p>
            </p:txBody>
          </p:sp>
          <p:sp>
            <p:nvSpPr>
              <p:cNvPr id="20" name="Line 14"/>
              <p:cNvSpPr>
                <a:spLocks noChangeShapeType="1"/>
              </p:cNvSpPr>
              <p:nvPr/>
            </p:nvSpPr>
            <p:spPr bwMode="auto">
              <a:xfrm>
                <a:off x="2736" y="1680"/>
                <a:ext cx="1200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1350">
                  <a:latin typeface="Calibri"/>
                  <a:cs typeface="Calibri"/>
                </a:endParaRPr>
              </a:p>
            </p:txBody>
          </p:sp>
          <p:sp>
            <p:nvSpPr>
              <p:cNvPr id="21" name="Line 15"/>
              <p:cNvSpPr>
                <a:spLocks noChangeShapeType="1"/>
              </p:cNvSpPr>
              <p:nvPr/>
            </p:nvSpPr>
            <p:spPr bwMode="auto">
              <a:xfrm flipH="1">
                <a:off x="2304" y="1680"/>
                <a:ext cx="432" cy="33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1350">
                  <a:latin typeface="Calibri"/>
                  <a:cs typeface="Calibri"/>
                </a:endParaRPr>
              </a:p>
            </p:txBody>
          </p:sp>
          <p:sp>
            <p:nvSpPr>
              <p:cNvPr id="22" name="Line 16"/>
              <p:cNvSpPr>
                <a:spLocks noChangeShapeType="1"/>
              </p:cNvSpPr>
              <p:nvPr/>
            </p:nvSpPr>
            <p:spPr bwMode="auto">
              <a:xfrm>
                <a:off x="2736" y="1680"/>
                <a:ext cx="432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1350">
                  <a:latin typeface="Calibri"/>
                  <a:cs typeface="Calibri"/>
                </a:endParaRPr>
              </a:p>
            </p:txBody>
          </p:sp>
        </p:grpSp>
        <p:sp>
          <p:nvSpPr>
            <p:cNvPr id="8" name="Oval 17"/>
            <p:cNvSpPr>
              <a:spLocks noChangeArrowheads="1"/>
            </p:cNvSpPr>
            <p:nvPr/>
          </p:nvSpPr>
          <p:spPr bwMode="auto">
            <a:xfrm>
              <a:off x="2864" y="1978"/>
              <a:ext cx="129" cy="129"/>
            </a:xfrm>
            <a:prstGeom prst="ellipse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>
                <a:latin typeface="Calibri"/>
                <a:cs typeface="Calibri"/>
              </a:endParaRPr>
            </a:p>
          </p:txBody>
        </p:sp>
        <p:grpSp>
          <p:nvGrpSpPr>
            <p:cNvPr id="9" name="Group 18"/>
            <p:cNvGrpSpPr>
              <a:grpSpLocks/>
            </p:cNvGrpSpPr>
            <p:nvPr/>
          </p:nvGrpSpPr>
          <p:grpSpPr bwMode="auto">
            <a:xfrm>
              <a:off x="2400" y="2107"/>
              <a:ext cx="1057" cy="386"/>
              <a:chOff x="1536" y="2400"/>
              <a:chExt cx="1584" cy="624"/>
            </a:xfrm>
          </p:grpSpPr>
          <p:sp>
            <p:nvSpPr>
              <p:cNvPr id="15" name="Line 19"/>
              <p:cNvSpPr>
                <a:spLocks noChangeShapeType="1"/>
              </p:cNvSpPr>
              <p:nvPr/>
            </p:nvSpPr>
            <p:spPr bwMode="auto">
              <a:xfrm flipH="1">
                <a:off x="1536" y="2400"/>
                <a:ext cx="776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1350">
                  <a:latin typeface="Calibri"/>
                  <a:cs typeface="Calibri"/>
                </a:endParaRPr>
              </a:p>
            </p:txBody>
          </p:sp>
          <p:sp>
            <p:nvSpPr>
              <p:cNvPr id="16" name="Line 20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808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1350">
                  <a:latin typeface="Calibri"/>
                  <a:cs typeface="Calibri"/>
                </a:endParaRPr>
              </a:p>
            </p:txBody>
          </p:sp>
          <p:sp>
            <p:nvSpPr>
              <p:cNvPr id="17" name="Line 21"/>
              <p:cNvSpPr>
                <a:spLocks noChangeShapeType="1"/>
              </p:cNvSpPr>
              <p:nvPr/>
            </p:nvSpPr>
            <p:spPr bwMode="auto">
              <a:xfrm flipH="1">
                <a:off x="2021" y="2400"/>
                <a:ext cx="291" cy="624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1350">
                  <a:latin typeface="Calibri"/>
                  <a:cs typeface="Calibri"/>
                </a:endParaRPr>
              </a:p>
            </p:txBody>
          </p:sp>
          <p:sp>
            <p:nvSpPr>
              <p:cNvPr id="18" name="Line 22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280" cy="62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1350">
                  <a:latin typeface="Calibri"/>
                  <a:cs typeface="Calibri"/>
                </a:endParaRPr>
              </a:p>
            </p:txBody>
          </p:sp>
        </p:grpSp>
        <p:sp>
          <p:nvSpPr>
            <p:cNvPr id="10" name="Text Box 23"/>
            <p:cNvSpPr txBox="1">
              <a:spLocks noChangeArrowheads="1"/>
            </p:cNvSpPr>
            <p:nvPr/>
          </p:nvSpPr>
          <p:spPr bwMode="auto">
            <a:xfrm>
              <a:off x="3024" y="1680"/>
              <a:ext cx="129" cy="2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350">
                  <a:latin typeface="Calibri"/>
                  <a:cs typeface="Calibri"/>
                </a:rPr>
                <a:t>a</a:t>
              </a:r>
            </a:p>
          </p:txBody>
        </p:sp>
        <p:sp>
          <p:nvSpPr>
            <p:cNvPr id="11" name="Text Box 24"/>
            <p:cNvSpPr txBox="1">
              <a:spLocks noChangeArrowheads="1"/>
            </p:cNvSpPr>
            <p:nvPr/>
          </p:nvSpPr>
          <p:spPr bwMode="auto">
            <a:xfrm>
              <a:off x="3216" y="1401"/>
              <a:ext cx="624" cy="2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350" dirty="0">
                  <a:solidFill>
                    <a:srgbClr val="0000FF"/>
                  </a:solidFill>
                  <a:latin typeface="Calibri"/>
                  <a:cs typeface="Calibri"/>
                </a:rPr>
                <a:t>V</a:t>
              </a:r>
              <a:r>
                <a:rPr lang="en-US" sz="1350" baseline="-25000" dirty="0">
                  <a:solidFill>
                    <a:srgbClr val="0000FF"/>
                  </a:solidFill>
                  <a:latin typeface="Calibri"/>
                  <a:cs typeface="Calibri"/>
                </a:rPr>
                <a:t>k+1</a:t>
              </a:r>
              <a:r>
                <a:rPr lang="en-US" sz="1350" dirty="0">
                  <a:solidFill>
                    <a:srgbClr val="0000FF"/>
                  </a:solidFill>
                  <a:latin typeface="Calibri"/>
                  <a:cs typeface="Calibri"/>
                </a:rPr>
                <a:t>(s)</a:t>
              </a:r>
            </a:p>
          </p:txBody>
        </p:sp>
        <p:sp>
          <p:nvSpPr>
            <p:cNvPr id="12" name="Text Box 25"/>
            <p:cNvSpPr txBox="1">
              <a:spLocks noChangeArrowheads="1"/>
            </p:cNvSpPr>
            <p:nvPr/>
          </p:nvSpPr>
          <p:spPr bwMode="auto">
            <a:xfrm>
              <a:off x="2976" y="1920"/>
              <a:ext cx="559" cy="2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350" dirty="0">
                  <a:solidFill>
                    <a:srgbClr val="008000"/>
                  </a:solidFill>
                  <a:latin typeface="Calibri"/>
                  <a:cs typeface="Calibri"/>
                </a:rPr>
                <a:t>s, a</a:t>
              </a:r>
            </a:p>
          </p:txBody>
        </p:sp>
        <p:sp>
          <p:nvSpPr>
            <p:cNvPr id="13" name="Text Box 26"/>
            <p:cNvSpPr txBox="1">
              <a:spLocks noChangeArrowheads="1"/>
            </p:cNvSpPr>
            <p:nvPr/>
          </p:nvSpPr>
          <p:spPr bwMode="auto">
            <a:xfrm>
              <a:off x="2592" y="2265"/>
              <a:ext cx="504" cy="2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350" dirty="0" err="1">
                  <a:latin typeface="Calibri"/>
                  <a:cs typeface="Calibri"/>
                </a:rPr>
                <a:t>s,a,s</a:t>
              </a:r>
              <a:r>
                <a:rPr lang="ja-JP" altLang="en-US" sz="1350">
                  <a:latin typeface="Calibri"/>
                  <a:cs typeface="Calibri"/>
                </a:rPr>
                <a:t>’</a:t>
              </a:r>
              <a:endParaRPr lang="en-US" sz="1350" dirty="0">
                <a:latin typeface="Calibri"/>
                <a:cs typeface="Calibri"/>
              </a:endParaRPr>
            </a:p>
          </p:txBody>
        </p:sp>
        <p:sp>
          <p:nvSpPr>
            <p:cNvPr id="14" name="Text Box 28"/>
            <p:cNvSpPr txBox="1">
              <a:spLocks noChangeArrowheads="1"/>
            </p:cNvSpPr>
            <p:nvPr/>
          </p:nvSpPr>
          <p:spPr bwMode="auto">
            <a:xfrm>
              <a:off x="2789" y="2505"/>
              <a:ext cx="667" cy="2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r" rtl="1">
                <a:spcBef>
                  <a:spcPct val="50000"/>
                </a:spcBef>
              </a:pPr>
              <a:r>
                <a:rPr lang="en-US" sz="1350" dirty="0" err="1">
                  <a:solidFill>
                    <a:srgbClr val="0000FF"/>
                  </a:solidFill>
                  <a:latin typeface="Calibri"/>
                  <a:cs typeface="Calibri"/>
                </a:rPr>
                <a:t>V</a:t>
              </a:r>
              <a:r>
                <a:rPr lang="en-US" sz="1350" baseline="-25000" dirty="0" err="1">
                  <a:solidFill>
                    <a:srgbClr val="0000FF"/>
                  </a:solidFill>
                  <a:latin typeface="Calibri"/>
                  <a:cs typeface="Calibri"/>
                </a:rPr>
                <a:t>k</a:t>
              </a:r>
              <a:r>
                <a:rPr lang="en-US" sz="1350" dirty="0">
                  <a:solidFill>
                    <a:srgbClr val="0000FF"/>
                  </a:solidFill>
                  <a:latin typeface="Calibri"/>
                  <a:cs typeface="Calibri"/>
                </a:rPr>
                <a:t>(s’</a:t>
              </a:r>
              <a:r>
                <a:rPr lang="en-US" altLang="ja-JP" sz="1350" dirty="0">
                  <a:solidFill>
                    <a:srgbClr val="0000FF"/>
                  </a:solidFill>
                  <a:latin typeface="Calibri"/>
                  <a:cs typeface="Calibri"/>
                </a:rPr>
                <a:t>)</a:t>
              </a:r>
              <a:endParaRPr lang="en-US" sz="1350" dirty="0">
                <a:solidFill>
                  <a:srgbClr val="0000FF"/>
                </a:solidFill>
                <a:latin typeface="Calibri"/>
                <a:cs typeface="Calibri"/>
              </a:endParaRPr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2099112" y="5623738"/>
            <a:ext cx="1620180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ES_tradnl" sz="1200">
                <a:solidFill>
                  <a:schemeClr val="tx1">
                    <a:lumMod val="50000"/>
                    <a:lumOff val="50000"/>
                  </a:schemeClr>
                </a:solidFill>
                <a:latin typeface="Bauhaus 93" charset="0"/>
                <a:ea typeface="Bauhaus 93" charset="0"/>
                <a:cs typeface="Bauhaus 93" charset="0"/>
              </a:rPr>
              <a:t>Inteligencia Artificial</a:t>
            </a:r>
          </a:p>
        </p:txBody>
      </p:sp>
      <p:pic>
        <p:nvPicPr>
          <p:cNvPr id="25" name="Picture 24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/>
          <a:stretch>
            <a:fillRect/>
          </a:stretch>
        </p:blipFill>
        <p:spPr bwMode="auto">
          <a:xfrm>
            <a:off x="1789482" y="2844780"/>
            <a:ext cx="2307661" cy="303907"/>
          </a:xfrm>
          <a:prstGeom prst="rect">
            <a:avLst/>
          </a:prstGeom>
          <a:noFill/>
          <a:ln/>
          <a:effectLst/>
        </p:spPr>
      </p:pic>
      <p:pic>
        <p:nvPicPr>
          <p:cNvPr id="26" name="Picture 25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/>
          <a:stretch>
            <a:fillRect/>
          </a:stretch>
        </p:blipFill>
        <p:spPr bwMode="auto">
          <a:xfrm>
            <a:off x="1789479" y="3883005"/>
            <a:ext cx="5212791" cy="518104"/>
          </a:xfrm>
          <a:prstGeom prst="rect">
            <a:avLst/>
          </a:prstGeom>
          <a:noFill/>
          <a:ln/>
          <a:effectLst/>
        </p:spPr>
      </p:pic>
      <p:pic>
        <p:nvPicPr>
          <p:cNvPr id="27" name="Picture 26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/>
          <a:stretch>
            <a:fillRect/>
          </a:stretch>
        </p:blipFill>
        <p:spPr bwMode="auto">
          <a:xfrm>
            <a:off x="1794452" y="3326982"/>
            <a:ext cx="4167002" cy="444952"/>
          </a:xfrm>
          <a:prstGeom prst="rect">
            <a:avLst/>
          </a:prstGeom>
          <a:noFill/>
          <a:ln/>
          <a:effectLst/>
        </p:spPr>
      </p:pic>
    </p:spTree>
    <p:extLst>
      <p:ext uri="{BB962C8B-B14F-4D97-AF65-F5344CB8AC3E}">
        <p14:creationId xmlns:p14="http://schemas.microsoft.com/office/powerpoint/2010/main" val="2169134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Iteración de Valores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326853" y="1700808"/>
            <a:ext cx="5713700" cy="3834426"/>
          </a:xfrm>
        </p:spPr>
        <p:txBody>
          <a:bodyPr>
            <a:normAutofit/>
          </a:bodyPr>
          <a:lstStyle/>
          <a:p>
            <a:r>
              <a:rPr lang="es-MX" dirty="0">
                <a:solidFill>
                  <a:schemeClr val="tx1"/>
                </a:solidFill>
              </a:rPr>
              <a:t>Las ecuaciones Bellman caracterizan los valores </a:t>
            </a:r>
            <a:r>
              <a:rPr lang="es-ES" dirty="0">
                <a:solidFill>
                  <a:schemeClr val="tx1"/>
                </a:solidFill>
              </a:rPr>
              <a:t>óptimos:</a:t>
            </a:r>
          </a:p>
          <a:p>
            <a:endParaRPr lang="es-ES" dirty="0">
              <a:solidFill>
                <a:schemeClr val="tx1"/>
              </a:solidFill>
            </a:endParaRPr>
          </a:p>
          <a:p>
            <a:endParaRPr lang="es-ES" dirty="0">
              <a:solidFill>
                <a:schemeClr val="tx1"/>
              </a:solidFill>
            </a:endParaRPr>
          </a:p>
          <a:p>
            <a:r>
              <a:rPr lang="es-ES" dirty="0">
                <a:solidFill>
                  <a:schemeClr val="tx1"/>
                </a:solidFill>
              </a:rPr>
              <a:t>La iteración de valores los calcula</a:t>
            </a:r>
          </a:p>
          <a:p>
            <a:endParaRPr lang="es-ES" dirty="0">
              <a:solidFill>
                <a:schemeClr val="tx1"/>
              </a:solidFill>
            </a:endParaRPr>
          </a:p>
          <a:p>
            <a:endParaRPr lang="es-ES" dirty="0">
              <a:solidFill>
                <a:schemeClr val="tx1"/>
              </a:solidFill>
            </a:endParaRPr>
          </a:p>
          <a:p>
            <a:r>
              <a:rPr lang="es-ES" dirty="0">
                <a:solidFill>
                  <a:schemeClr val="tx1"/>
                </a:solidFill>
              </a:rPr>
              <a:t>Es solo una solución de punto fijo para las ecuaciones </a:t>
            </a:r>
            <a:r>
              <a:rPr lang="es-ES" dirty="0" err="1">
                <a:solidFill>
                  <a:schemeClr val="tx1"/>
                </a:solidFill>
              </a:rPr>
              <a:t>Bellman</a:t>
            </a:r>
            <a:endParaRPr lang="es-MX" dirty="0">
              <a:solidFill>
                <a:schemeClr val="tx1"/>
              </a:solidFill>
            </a:endParaRPr>
          </a:p>
        </p:txBody>
      </p:sp>
      <p:pic>
        <p:nvPicPr>
          <p:cNvPr id="4" name="Picture 28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/>
          <a:stretch>
            <a:fillRect/>
          </a:stretch>
        </p:blipFill>
        <p:spPr bwMode="auto">
          <a:xfrm>
            <a:off x="1421673" y="3694622"/>
            <a:ext cx="5524059" cy="525220"/>
          </a:xfrm>
          <a:prstGeom prst="rect">
            <a:avLst/>
          </a:prstGeom>
          <a:noFill/>
          <a:ln/>
          <a:effectLst/>
        </p:spPr>
      </p:pic>
      <p:grpSp>
        <p:nvGrpSpPr>
          <p:cNvPr id="5" name="Group 10"/>
          <p:cNvGrpSpPr>
            <a:grpSpLocks/>
          </p:cNvGrpSpPr>
          <p:nvPr/>
        </p:nvGrpSpPr>
        <p:grpSpPr bwMode="auto">
          <a:xfrm>
            <a:off x="6840252" y="2240868"/>
            <a:ext cx="1714500" cy="1614488"/>
            <a:chOff x="2400" y="1401"/>
            <a:chExt cx="1440" cy="1356"/>
          </a:xfrm>
        </p:grpSpPr>
        <p:sp>
          <p:nvSpPr>
            <p:cNvPr id="6" name="AutoShape 11"/>
            <p:cNvSpPr>
              <a:spLocks noChangeArrowheads="1"/>
            </p:cNvSpPr>
            <p:nvPr/>
          </p:nvSpPr>
          <p:spPr bwMode="auto">
            <a:xfrm>
              <a:off x="3070" y="1488"/>
              <a:ext cx="155" cy="124"/>
            </a:xfrm>
            <a:prstGeom prst="triangle">
              <a:avLst>
                <a:gd name="adj" fmla="val 500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350">
                <a:latin typeface="Calibri"/>
                <a:cs typeface="Calibri"/>
              </a:endParaRPr>
            </a:p>
          </p:txBody>
        </p:sp>
        <p:grpSp>
          <p:nvGrpSpPr>
            <p:cNvPr id="7" name="Group 12"/>
            <p:cNvGrpSpPr>
              <a:grpSpLocks/>
            </p:cNvGrpSpPr>
            <p:nvPr/>
          </p:nvGrpSpPr>
          <p:grpSpPr bwMode="auto">
            <a:xfrm>
              <a:off x="2529" y="1617"/>
              <a:ext cx="1263" cy="361"/>
              <a:chOff x="1584" y="1680"/>
              <a:chExt cx="2352" cy="336"/>
            </a:xfrm>
          </p:grpSpPr>
          <p:sp>
            <p:nvSpPr>
              <p:cNvPr id="19" name="Line 13"/>
              <p:cNvSpPr>
                <a:spLocks noChangeShapeType="1"/>
              </p:cNvSpPr>
              <p:nvPr/>
            </p:nvSpPr>
            <p:spPr bwMode="auto">
              <a:xfrm flipH="1">
                <a:off x="1584" y="1680"/>
                <a:ext cx="1152" cy="3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1350">
                  <a:latin typeface="Calibri"/>
                  <a:cs typeface="Calibri"/>
                </a:endParaRPr>
              </a:p>
            </p:txBody>
          </p:sp>
          <p:sp>
            <p:nvSpPr>
              <p:cNvPr id="20" name="Line 14"/>
              <p:cNvSpPr>
                <a:spLocks noChangeShapeType="1"/>
              </p:cNvSpPr>
              <p:nvPr/>
            </p:nvSpPr>
            <p:spPr bwMode="auto">
              <a:xfrm>
                <a:off x="2736" y="1680"/>
                <a:ext cx="1200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1350">
                  <a:latin typeface="Calibri"/>
                  <a:cs typeface="Calibri"/>
                </a:endParaRPr>
              </a:p>
            </p:txBody>
          </p:sp>
          <p:sp>
            <p:nvSpPr>
              <p:cNvPr id="21" name="Line 15"/>
              <p:cNvSpPr>
                <a:spLocks noChangeShapeType="1"/>
              </p:cNvSpPr>
              <p:nvPr/>
            </p:nvSpPr>
            <p:spPr bwMode="auto">
              <a:xfrm flipH="1">
                <a:off x="2304" y="1680"/>
                <a:ext cx="432" cy="33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1350">
                  <a:latin typeface="Calibri"/>
                  <a:cs typeface="Calibri"/>
                </a:endParaRPr>
              </a:p>
            </p:txBody>
          </p:sp>
          <p:sp>
            <p:nvSpPr>
              <p:cNvPr id="22" name="Line 16"/>
              <p:cNvSpPr>
                <a:spLocks noChangeShapeType="1"/>
              </p:cNvSpPr>
              <p:nvPr/>
            </p:nvSpPr>
            <p:spPr bwMode="auto">
              <a:xfrm>
                <a:off x="2736" y="1680"/>
                <a:ext cx="432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1350">
                  <a:latin typeface="Calibri"/>
                  <a:cs typeface="Calibri"/>
                </a:endParaRPr>
              </a:p>
            </p:txBody>
          </p:sp>
        </p:grpSp>
        <p:sp>
          <p:nvSpPr>
            <p:cNvPr id="8" name="Oval 17"/>
            <p:cNvSpPr>
              <a:spLocks noChangeArrowheads="1"/>
            </p:cNvSpPr>
            <p:nvPr/>
          </p:nvSpPr>
          <p:spPr bwMode="auto">
            <a:xfrm>
              <a:off x="2864" y="1978"/>
              <a:ext cx="129" cy="129"/>
            </a:xfrm>
            <a:prstGeom prst="ellipse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350">
                <a:latin typeface="Calibri"/>
                <a:cs typeface="Calibri"/>
              </a:endParaRPr>
            </a:p>
          </p:txBody>
        </p:sp>
        <p:grpSp>
          <p:nvGrpSpPr>
            <p:cNvPr id="9" name="Group 18"/>
            <p:cNvGrpSpPr>
              <a:grpSpLocks/>
            </p:cNvGrpSpPr>
            <p:nvPr/>
          </p:nvGrpSpPr>
          <p:grpSpPr bwMode="auto">
            <a:xfrm>
              <a:off x="2400" y="2107"/>
              <a:ext cx="1057" cy="386"/>
              <a:chOff x="1536" y="2400"/>
              <a:chExt cx="1584" cy="624"/>
            </a:xfrm>
          </p:grpSpPr>
          <p:sp>
            <p:nvSpPr>
              <p:cNvPr id="15" name="Line 19"/>
              <p:cNvSpPr>
                <a:spLocks noChangeShapeType="1"/>
              </p:cNvSpPr>
              <p:nvPr/>
            </p:nvSpPr>
            <p:spPr bwMode="auto">
              <a:xfrm flipH="1">
                <a:off x="1536" y="2400"/>
                <a:ext cx="776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1350">
                  <a:latin typeface="Calibri"/>
                  <a:cs typeface="Calibri"/>
                </a:endParaRPr>
              </a:p>
            </p:txBody>
          </p:sp>
          <p:sp>
            <p:nvSpPr>
              <p:cNvPr id="16" name="Line 20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808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1350">
                  <a:latin typeface="Calibri"/>
                  <a:cs typeface="Calibri"/>
                </a:endParaRPr>
              </a:p>
            </p:txBody>
          </p:sp>
          <p:sp>
            <p:nvSpPr>
              <p:cNvPr id="17" name="Line 21"/>
              <p:cNvSpPr>
                <a:spLocks noChangeShapeType="1"/>
              </p:cNvSpPr>
              <p:nvPr/>
            </p:nvSpPr>
            <p:spPr bwMode="auto">
              <a:xfrm flipH="1">
                <a:off x="2021" y="2400"/>
                <a:ext cx="291" cy="624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1350">
                  <a:latin typeface="Calibri"/>
                  <a:cs typeface="Calibri"/>
                </a:endParaRPr>
              </a:p>
            </p:txBody>
          </p:sp>
          <p:sp>
            <p:nvSpPr>
              <p:cNvPr id="18" name="Line 22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280" cy="62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1350">
                  <a:latin typeface="Calibri"/>
                  <a:cs typeface="Calibri"/>
                </a:endParaRPr>
              </a:p>
            </p:txBody>
          </p:sp>
        </p:grpSp>
        <p:sp>
          <p:nvSpPr>
            <p:cNvPr id="10" name="Text Box 23"/>
            <p:cNvSpPr txBox="1">
              <a:spLocks noChangeArrowheads="1"/>
            </p:cNvSpPr>
            <p:nvPr/>
          </p:nvSpPr>
          <p:spPr bwMode="auto">
            <a:xfrm>
              <a:off x="3024" y="1680"/>
              <a:ext cx="129" cy="2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350">
                  <a:latin typeface="Calibri"/>
                  <a:cs typeface="Calibri"/>
                </a:rPr>
                <a:t>a</a:t>
              </a:r>
            </a:p>
          </p:txBody>
        </p:sp>
        <p:sp>
          <p:nvSpPr>
            <p:cNvPr id="11" name="Text Box 24"/>
            <p:cNvSpPr txBox="1">
              <a:spLocks noChangeArrowheads="1"/>
            </p:cNvSpPr>
            <p:nvPr/>
          </p:nvSpPr>
          <p:spPr bwMode="auto">
            <a:xfrm>
              <a:off x="3216" y="1401"/>
              <a:ext cx="624" cy="2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350" dirty="0">
                  <a:solidFill>
                    <a:srgbClr val="0000FF"/>
                  </a:solidFill>
                  <a:latin typeface="Calibri"/>
                  <a:cs typeface="Calibri"/>
                </a:rPr>
                <a:t>V</a:t>
              </a:r>
              <a:r>
                <a:rPr lang="en-US" sz="1350" baseline="-25000" dirty="0">
                  <a:solidFill>
                    <a:srgbClr val="0000FF"/>
                  </a:solidFill>
                  <a:latin typeface="Calibri"/>
                  <a:cs typeface="Calibri"/>
                </a:rPr>
                <a:t>k+1</a:t>
              </a:r>
              <a:r>
                <a:rPr lang="en-US" sz="1350" dirty="0">
                  <a:solidFill>
                    <a:srgbClr val="0000FF"/>
                  </a:solidFill>
                  <a:latin typeface="Calibri"/>
                  <a:cs typeface="Calibri"/>
                </a:rPr>
                <a:t>(s)</a:t>
              </a:r>
            </a:p>
          </p:txBody>
        </p:sp>
        <p:sp>
          <p:nvSpPr>
            <p:cNvPr id="12" name="Text Box 25"/>
            <p:cNvSpPr txBox="1">
              <a:spLocks noChangeArrowheads="1"/>
            </p:cNvSpPr>
            <p:nvPr/>
          </p:nvSpPr>
          <p:spPr bwMode="auto">
            <a:xfrm>
              <a:off x="2976" y="1920"/>
              <a:ext cx="559" cy="2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350" dirty="0">
                  <a:solidFill>
                    <a:srgbClr val="008000"/>
                  </a:solidFill>
                  <a:latin typeface="Calibri"/>
                  <a:cs typeface="Calibri"/>
                </a:rPr>
                <a:t>s, a</a:t>
              </a:r>
            </a:p>
          </p:txBody>
        </p:sp>
        <p:sp>
          <p:nvSpPr>
            <p:cNvPr id="13" name="Text Box 26"/>
            <p:cNvSpPr txBox="1">
              <a:spLocks noChangeArrowheads="1"/>
            </p:cNvSpPr>
            <p:nvPr/>
          </p:nvSpPr>
          <p:spPr bwMode="auto">
            <a:xfrm>
              <a:off x="2592" y="2265"/>
              <a:ext cx="504" cy="2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350" dirty="0" err="1">
                  <a:latin typeface="Calibri"/>
                  <a:cs typeface="Calibri"/>
                </a:rPr>
                <a:t>s,a,s</a:t>
              </a:r>
              <a:r>
                <a:rPr lang="ja-JP" altLang="en-US" sz="1350">
                  <a:latin typeface="Calibri"/>
                  <a:cs typeface="Calibri"/>
                </a:rPr>
                <a:t>’</a:t>
              </a:r>
              <a:endParaRPr lang="en-US" sz="1350" dirty="0">
                <a:latin typeface="Calibri"/>
                <a:cs typeface="Calibri"/>
              </a:endParaRPr>
            </a:p>
          </p:txBody>
        </p:sp>
        <p:sp>
          <p:nvSpPr>
            <p:cNvPr id="14" name="Text Box 28"/>
            <p:cNvSpPr txBox="1">
              <a:spLocks noChangeArrowheads="1"/>
            </p:cNvSpPr>
            <p:nvPr/>
          </p:nvSpPr>
          <p:spPr bwMode="auto">
            <a:xfrm>
              <a:off x="2789" y="2505"/>
              <a:ext cx="667" cy="2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r" rtl="1">
                <a:spcBef>
                  <a:spcPct val="50000"/>
                </a:spcBef>
              </a:pPr>
              <a:r>
                <a:rPr lang="en-US" sz="1350" dirty="0" err="1">
                  <a:solidFill>
                    <a:srgbClr val="0000FF"/>
                  </a:solidFill>
                  <a:latin typeface="Calibri"/>
                  <a:cs typeface="Calibri"/>
                </a:rPr>
                <a:t>V</a:t>
              </a:r>
              <a:r>
                <a:rPr lang="en-US" sz="1350" baseline="-25000" dirty="0" err="1">
                  <a:solidFill>
                    <a:srgbClr val="0000FF"/>
                  </a:solidFill>
                  <a:latin typeface="Calibri"/>
                  <a:cs typeface="Calibri"/>
                </a:rPr>
                <a:t>k</a:t>
              </a:r>
              <a:r>
                <a:rPr lang="en-US" sz="1350" dirty="0">
                  <a:solidFill>
                    <a:srgbClr val="0000FF"/>
                  </a:solidFill>
                  <a:latin typeface="Calibri"/>
                  <a:cs typeface="Calibri"/>
                </a:rPr>
                <a:t>(s’</a:t>
              </a:r>
              <a:r>
                <a:rPr lang="en-US" altLang="ja-JP" sz="1350" dirty="0">
                  <a:solidFill>
                    <a:srgbClr val="0000FF"/>
                  </a:solidFill>
                  <a:latin typeface="Calibri"/>
                  <a:cs typeface="Calibri"/>
                </a:rPr>
                <a:t>)</a:t>
              </a:r>
              <a:endParaRPr lang="en-US" sz="1350" dirty="0">
                <a:solidFill>
                  <a:srgbClr val="0000FF"/>
                </a:solidFill>
                <a:latin typeface="Calibri"/>
                <a:cs typeface="Calibri"/>
              </a:endParaRPr>
            </a:p>
          </p:txBody>
        </p:sp>
      </p:grpSp>
      <p:sp>
        <p:nvSpPr>
          <p:cNvPr id="23" name="Isosceles Triangle 26"/>
          <p:cNvSpPr/>
          <p:nvPr/>
        </p:nvSpPr>
        <p:spPr>
          <a:xfrm>
            <a:off x="7100404" y="3843449"/>
            <a:ext cx="1200150" cy="1314450"/>
          </a:xfrm>
          <a:prstGeom prst="triangle">
            <a:avLst/>
          </a:prstGeom>
          <a:solidFill>
            <a:srgbClr val="8FAA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Calibri"/>
              <a:cs typeface="Calibri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099112" y="5623738"/>
            <a:ext cx="1620180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ES_tradnl" sz="1200">
                <a:solidFill>
                  <a:schemeClr val="tx1">
                    <a:lumMod val="50000"/>
                    <a:lumOff val="50000"/>
                  </a:schemeClr>
                </a:solidFill>
                <a:latin typeface="Bauhaus 93" charset="0"/>
                <a:ea typeface="Bauhaus 93" charset="0"/>
                <a:cs typeface="Bauhaus 93" charset="0"/>
              </a:rPr>
              <a:t>Inteligencia Artificial</a:t>
            </a:r>
          </a:p>
        </p:txBody>
      </p:sp>
      <p:pic>
        <p:nvPicPr>
          <p:cNvPr id="25" name="Picture 24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/>
          <a:stretch>
            <a:fillRect/>
          </a:stretch>
        </p:blipFill>
        <p:spPr bwMode="auto">
          <a:xfrm>
            <a:off x="1326853" y="2453899"/>
            <a:ext cx="5212791" cy="518104"/>
          </a:xfrm>
          <a:prstGeom prst="rect">
            <a:avLst/>
          </a:prstGeom>
          <a:noFill/>
          <a:ln/>
          <a:effectLst/>
        </p:spPr>
      </p:pic>
    </p:spTree>
    <p:extLst>
      <p:ext uri="{BB962C8B-B14F-4D97-AF65-F5344CB8AC3E}">
        <p14:creationId xmlns:p14="http://schemas.microsoft.com/office/powerpoint/2010/main" val="3113997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Convergencia*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276106" y="1414717"/>
            <a:ext cx="5494807" cy="5182919"/>
          </a:xfrm>
        </p:spPr>
        <p:txBody>
          <a:bodyPr>
            <a:normAutofit fontScale="92500" lnSpcReduction="10000"/>
          </a:bodyPr>
          <a:lstStyle/>
          <a:p>
            <a:r>
              <a:rPr lang="es-MX" dirty="0">
                <a:solidFill>
                  <a:schemeClr val="tx1"/>
                </a:solidFill>
              </a:rPr>
              <a:t>Cómo sabemos que los vectores </a:t>
            </a:r>
            <a:r>
              <a:rPr lang="es-MX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lang="es-MX" dirty="0" err="1">
                <a:solidFill>
                  <a:schemeClr val="tx1"/>
                </a:solidFill>
                <a:latin typeface="Calibri"/>
                <a:cs typeface="Calibri"/>
              </a:rPr>
              <a:t>V</a:t>
            </a:r>
            <a:r>
              <a:rPr lang="es-MX" baseline="-25000" dirty="0" err="1">
                <a:solidFill>
                  <a:schemeClr val="tx1"/>
                </a:solidFill>
                <a:latin typeface="Calibri"/>
                <a:cs typeface="Calibri"/>
              </a:rPr>
              <a:t>k</a:t>
            </a:r>
            <a:r>
              <a:rPr lang="es-MX" dirty="0">
                <a:solidFill>
                  <a:schemeClr val="tx1"/>
                </a:solidFill>
                <a:latin typeface="Calibri"/>
                <a:cs typeface="Calibri"/>
              </a:rPr>
              <a:t>  convergerán?</a:t>
            </a:r>
            <a:endParaRPr lang="es-MX" dirty="0">
              <a:solidFill>
                <a:schemeClr val="tx1"/>
              </a:solidFill>
              <a:latin typeface="Calibri"/>
            </a:endParaRPr>
          </a:p>
          <a:p>
            <a:endParaRPr lang="es-MX" dirty="0">
              <a:solidFill>
                <a:schemeClr val="tx1"/>
              </a:solidFill>
              <a:latin typeface="Calibri"/>
              <a:cs typeface="Calibri"/>
            </a:endParaRPr>
          </a:p>
          <a:p>
            <a:r>
              <a:rPr lang="es-MX" dirty="0">
                <a:solidFill>
                  <a:schemeClr val="tx1"/>
                </a:solidFill>
                <a:latin typeface="Calibri"/>
                <a:cs typeface="Calibri"/>
              </a:rPr>
              <a:t>Caso 1: Si el árbol tiene una profundidad máxima M , entonces V</a:t>
            </a:r>
            <a:r>
              <a:rPr lang="es-MX" baseline="-25000" dirty="0">
                <a:solidFill>
                  <a:schemeClr val="tx1"/>
                </a:solidFill>
                <a:latin typeface="Calibri"/>
                <a:cs typeface="Calibri"/>
              </a:rPr>
              <a:t>M </a:t>
            </a:r>
            <a:r>
              <a:rPr lang="es-MX" dirty="0">
                <a:solidFill>
                  <a:schemeClr val="tx1"/>
                </a:solidFill>
                <a:latin typeface="Calibri"/>
                <a:cs typeface="Calibri"/>
              </a:rPr>
              <a:t> mantiene  los valores no truncados  reales</a:t>
            </a:r>
          </a:p>
          <a:p>
            <a:endParaRPr lang="es-MX" dirty="0">
              <a:solidFill>
                <a:schemeClr val="tx1"/>
              </a:solidFill>
              <a:latin typeface="Calibri"/>
              <a:cs typeface="Calibri"/>
            </a:endParaRPr>
          </a:p>
          <a:p>
            <a:r>
              <a:rPr lang="es-MX" dirty="0">
                <a:solidFill>
                  <a:schemeClr val="tx1"/>
                </a:solidFill>
                <a:latin typeface="Calibri"/>
                <a:cs typeface="Calibri"/>
              </a:rPr>
              <a:t>Caso 2: Si el descuento es menor que 1</a:t>
            </a:r>
          </a:p>
          <a:p>
            <a:pPr lvl="1"/>
            <a:r>
              <a:rPr lang="es-MX" dirty="0">
                <a:solidFill>
                  <a:schemeClr val="tx1"/>
                </a:solidFill>
                <a:latin typeface="Calibri"/>
                <a:cs typeface="Calibri"/>
              </a:rPr>
              <a:t>Boceto: Para cualquier estado V</a:t>
            </a:r>
            <a:r>
              <a:rPr lang="es-MX" baseline="-25000" dirty="0">
                <a:solidFill>
                  <a:schemeClr val="tx1"/>
                </a:solidFill>
                <a:latin typeface="Calibri"/>
                <a:cs typeface="Calibri"/>
              </a:rPr>
              <a:t>k  </a:t>
            </a:r>
            <a:r>
              <a:rPr lang="es-MX" dirty="0">
                <a:solidFill>
                  <a:schemeClr val="tx1"/>
                </a:solidFill>
                <a:latin typeface="Calibri"/>
                <a:cs typeface="Calibri"/>
              </a:rPr>
              <a:t>y V</a:t>
            </a:r>
            <a:r>
              <a:rPr lang="es-MX" baseline="-25000" dirty="0">
                <a:solidFill>
                  <a:schemeClr val="tx1"/>
                </a:solidFill>
                <a:latin typeface="Calibri"/>
                <a:cs typeface="Calibri"/>
              </a:rPr>
              <a:t>k+1</a:t>
            </a:r>
            <a:r>
              <a:rPr lang="es-MX" dirty="0">
                <a:solidFill>
                  <a:schemeClr val="tx1"/>
                </a:solidFill>
                <a:latin typeface="Calibri"/>
                <a:cs typeface="Calibri"/>
              </a:rPr>
              <a:t>  se puede ver como resultados expectimax de profundidad k+1 en árboles de búsqueda casi idénticos.</a:t>
            </a:r>
          </a:p>
          <a:p>
            <a:pPr lvl="1"/>
            <a:r>
              <a:rPr lang="es-MX" dirty="0">
                <a:solidFill>
                  <a:schemeClr val="tx1"/>
                </a:solidFill>
                <a:latin typeface="Calibri"/>
                <a:cs typeface="Calibri"/>
              </a:rPr>
              <a:t>La diferencia es que en la capa del fondo, V</a:t>
            </a:r>
            <a:r>
              <a:rPr lang="es-MX" baseline="-25000" dirty="0">
                <a:solidFill>
                  <a:schemeClr val="tx1"/>
                </a:solidFill>
                <a:latin typeface="Calibri"/>
                <a:cs typeface="Calibri"/>
              </a:rPr>
              <a:t>k+1</a:t>
            </a:r>
            <a:r>
              <a:rPr lang="es-MX" dirty="0">
                <a:solidFill>
                  <a:schemeClr val="tx1"/>
                </a:solidFill>
                <a:latin typeface="Calibri"/>
                <a:cs typeface="Calibri"/>
              </a:rPr>
              <a:t> están las recompensas reales mientras </a:t>
            </a:r>
            <a:r>
              <a:rPr lang="es-MX" dirty="0" err="1">
                <a:solidFill>
                  <a:schemeClr val="tx1"/>
                </a:solidFill>
                <a:latin typeface="Calibri"/>
                <a:cs typeface="Calibri"/>
              </a:rPr>
              <a:t>V</a:t>
            </a:r>
            <a:r>
              <a:rPr lang="es-MX" baseline="-25000" dirty="0" err="1">
                <a:solidFill>
                  <a:schemeClr val="tx1"/>
                </a:solidFill>
                <a:latin typeface="Calibri"/>
                <a:cs typeface="Calibri"/>
              </a:rPr>
              <a:t>k</a:t>
            </a:r>
            <a:r>
              <a:rPr lang="es-MX" baseline="-2500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lang="es-MX" dirty="0">
                <a:solidFill>
                  <a:schemeClr val="tx1"/>
                </a:solidFill>
                <a:latin typeface="Calibri"/>
                <a:cs typeface="Calibri"/>
              </a:rPr>
              <a:t>tiene ceros</a:t>
            </a:r>
          </a:p>
          <a:p>
            <a:pPr lvl="1"/>
            <a:r>
              <a:rPr lang="es-MX" dirty="0">
                <a:solidFill>
                  <a:schemeClr val="tx1"/>
                </a:solidFill>
                <a:latin typeface="Calibri"/>
                <a:cs typeface="Calibri"/>
              </a:rPr>
              <a:t>Esa última capa es en el </a:t>
            </a:r>
            <a:r>
              <a:rPr lang="es-MX" dirty="0" err="1">
                <a:solidFill>
                  <a:schemeClr val="tx1"/>
                </a:solidFill>
                <a:latin typeface="Calibri"/>
                <a:cs typeface="Calibri"/>
              </a:rPr>
              <a:t>major</a:t>
            </a:r>
            <a:r>
              <a:rPr lang="es-MX" dirty="0">
                <a:solidFill>
                  <a:schemeClr val="tx1"/>
                </a:solidFill>
                <a:latin typeface="Calibri"/>
                <a:cs typeface="Calibri"/>
              </a:rPr>
              <a:t> de todos  R</a:t>
            </a:r>
            <a:r>
              <a:rPr lang="es-MX" baseline="-25000" dirty="0">
                <a:solidFill>
                  <a:schemeClr val="tx1"/>
                </a:solidFill>
                <a:latin typeface="Calibri"/>
                <a:cs typeface="Calibri"/>
              </a:rPr>
              <a:t>MAX</a:t>
            </a:r>
            <a:r>
              <a:rPr lang="es-MX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</a:p>
          <a:p>
            <a:pPr lvl="1"/>
            <a:r>
              <a:rPr lang="es-MX" dirty="0">
                <a:solidFill>
                  <a:schemeClr val="tx1"/>
                </a:solidFill>
                <a:latin typeface="Calibri"/>
                <a:cs typeface="Calibri"/>
              </a:rPr>
              <a:t>Es en el peor R</a:t>
            </a:r>
            <a:r>
              <a:rPr lang="es-MX" baseline="-25000" dirty="0">
                <a:solidFill>
                  <a:schemeClr val="tx1"/>
                </a:solidFill>
                <a:latin typeface="Calibri"/>
                <a:cs typeface="Calibri"/>
              </a:rPr>
              <a:t>MIN</a:t>
            </a:r>
            <a:r>
              <a:rPr lang="es-MX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</a:p>
          <a:p>
            <a:pPr lvl="1"/>
            <a:r>
              <a:rPr lang="es-MX" dirty="0">
                <a:solidFill>
                  <a:schemeClr val="tx1"/>
                </a:solidFill>
                <a:latin typeface="Calibri"/>
                <a:cs typeface="Calibri"/>
              </a:rPr>
              <a:t>Pero todo es descontado por γ</a:t>
            </a:r>
            <a:r>
              <a:rPr lang="es-MX" baseline="30000" dirty="0">
                <a:solidFill>
                  <a:schemeClr val="tx1"/>
                </a:solidFill>
                <a:latin typeface="Calibri"/>
                <a:cs typeface="Calibri"/>
              </a:rPr>
              <a:t>k</a:t>
            </a:r>
            <a:r>
              <a:rPr lang="es-MX" dirty="0">
                <a:solidFill>
                  <a:schemeClr val="tx1"/>
                </a:solidFill>
                <a:latin typeface="Calibri"/>
                <a:cs typeface="Calibri"/>
              </a:rPr>
              <a:t>  hasta ah</a:t>
            </a:r>
            <a:r>
              <a:rPr lang="es-ES" dirty="0">
                <a:solidFill>
                  <a:schemeClr val="tx1"/>
                </a:solidFill>
                <a:latin typeface="Calibri"/>
                <a:cs typeface="Calibri"/>
              </a:rPr>
              <a:t>í</a:t>
            </a:r>
            <a:endParaRPr lang="es-MX" dirty="0">
              <a:solidFill>
                <a:schemeClr val="tx1"/>
              </a:solidFill>
              <a:latin typeface="Calibri"/>
              <a:cs typeface="Calibri"/>
            </a:endParaRPr>
          </a:p>
          <a:p>
            <a:pPr lvl="1"/>
            <a:r>
              <a:rPr lang="es-MX" dirty="0">
                <a:solidFill>
                  <a:schemeClr val="tx1"/>
                </a:solidFill>
                <a:latin typeface="Calibri"/>
                <a:cs typeface="Calibri"/>
              </a:rPr>
              <a:t>Así que  </a:t>
            </a:r>
            <a:r>
              <a:rPr lang="es-MX" dirty="0" err="1">
                <a:solidFill>
                  <a:schemeClr val="tx1"/>
                </a:solidFill>
                <a:latin typeface="Calibri"/>
                <a:cs typeface="Calibri"/>
              </a:rPr>
              <a:t>V</a:t>
            </a:r>
            <a:r>
              <a:rPr lang="es-MX" baseline="-25000" dirty="0" err="1">
                <a:solidFill>
                  <a:schemeClr val="tx1"/>
                </a:solidFill>
                <a:latin typeface="Calibri"/>
                <a:cs typeface="Calibri"/>
              </a:rPr>
              <a:t>k</a:t>
            </a:r>
            <a:r>
              <a:rPr lang="es-MX" dirty="0">
                <a:solidFill>
                  <a:schemeClr val="tx1"/>
                </a:solidFill>
                <a:latin typeface="Calibri"/>
                <a:cs typeface="Calibri"/>
              </a:rPr>
              <a:t>  y  V</a:t>
            </a:r>
            <a:r>
              <a:rPr lang="es-MX" baseline="-25000" dirty="0">
                <a:solidFill>
                  <a:schemeClr val="tx1"/>
                </a:solidFill>
                <a:latin typeface="Calibri"/>
                <a:cs typeface="Calibri"/>
              </a:rPr>
              <a:t>k+1</a:t>
            </a:r>
            <a:r>
              <a:rPr lang="es-MX" dirty="0">
                <a:solidFill>
                  <a:schemeClr val="tx1"/>
                </a:solidFill>
                <a:latin typeface="Calibri"/>
                <a:cs typeface="Calibri"/>
              </a:rPr>
              <a:t> son a lo sumo </a:t>
            </a:r>
            <a:r>
              <a:rPr lang="es-MX" dirty="0" err="1">
                <a:solidFill>
                  <a:schemeClr val="tx1"/>
                </a:solidFill>
                <a:latin typeface="Calibri"/>
                <a:cs typeface="Calibri"/>
              </a:rPr>
              <a:t>γ</a:t>
            </a:r>
            <a:r>
              <a:rPr lang="es-MX" baseline="30000" dirty="0" err="1">
                <a:solidFill>
                  <a:schemeClr val="tx1"/>
                </a:solidFill>
                <a:latin typeface="Calibri"/>
                <a:cs typeface="Calibri"/>
              </a:rPr>
              <a:t>k</a:t>
            </a:r>
            <a:r>
              <a:rPr lang="es-MX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lang="es-MX" dirty="0" err="1">
                <a:solidFill>
                  <a:schemeClr val="tx1"/>
                </a:solidFill>
                <a:latin typeface="Calibri"/>
                <a:cs typeface="Calibri"/>
              </a:rPr>
              <a:t>max|R</a:t>
            </a:r>
            <a:r>
              <a:rPr lang="es-MX" dirty="0">
                <a:solidFill>
                  <a:schemeClr val="tx1"/>
                </a:solidFill>
                <a:latin typeface="Calibri"/>
                <a:cs typeface="Calibri"/>
              </a:rPr>
              <a:t> |diferentes</a:t>
            </a:r>
          </a:p>
          <a:p>
            <a:pPr lvl="1"/>
            <a:r>
              <a:rPr lang="es-MX" dirty="0">
                <a:solidFill>
                  <a:schemeClr val="tx1"/>
                </a:solidFill>
                <a:latin typeface="Calibri"/>
                <a:cs typeface="Calibri"/>
              </a:rPr>
              <a:t>Así que si k aumenta, los valores convergen.</a:t>
            </a:r>
          </a:p>
          <a:p>
            <a:pPr lvl="1"/>
            <a:endParaRPr lang="en-US" dirty="0">
              <a:solidFill>
                <a:schemeClr val="tx1"/>
              </a:solidFill>
              <a:latin typeface="Calibri"/>
              <a:cs typeface="Calibri"/>
            </a:endParaRPr>
          </a:p>
          <a:p>
            <a:pPr lvl="1"/>
            <a:endParaRPr lang="es-MX" dirty="0">
              <a:solidFill>
                <a:schemeClr val="tx1"/>
              </a:solidFill>
              <a:latin typeface="Calibri"/>
              <a:cs typeface="Calibri"/>
            </a:endParaRPr>
          </a:p>
        </p:txBody>
      </p:sp>
      <p:sp>
        <p:nvSpPr>
          <p:cNvPr id="4" name="Isosceles Triangle 4"/>
          <p:cNvSpPr/>
          <p:nvPr/>
        </p:nvSpPr>
        <p:spPr>
          <a:xfrm>
            <a:off x="7006060" y="1265875"/>
            <a:ext cx="1601279" cy="2329132"/>
          </a:xfrm>
          <a:prstGeom prst="triangl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Calibri"/>
              <a:cs typeface="Calibri"/>
            </a:endParaRPr>
          </a:p>
        </p:txBody>
      </p:sp>
      <p:sp>
        <p:nvSpPr>
          <p:cNvPr id="5" name="Isosceles Triangle 3"/>
          <p:cNvSpPr/>
          <p:nvPr/>
        </p:nvSpPr>
        <p:spPr>
          <a:xfrm>
            <a:off x="7103108" y="1265875"/>
            <a:ext cx="1407184" cy="2037991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Calibri"/>
              <a:cs typeface="Calibri"/>
            </a:endParaRPr>
          </a:p>
        </p:txBody>
      </p:sp>
      <p:sp>
        <p:nvSpPr>
          <p:cNvPr id="6" name="Isosceles Triangle 5"/>
          <p:cNvSpPr/>
          <p:nvPr/>
        </p:nvSpPr>
        <p:spPr>
          <a:xfrm>
            <a:off x="7103106" y="4243066"/>
            <a:ext cx="1601279" cy="2329132"/>
          </a:xfrm>
          <a:prstGeom prst="triangl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Calibri"/>
              <a:cs typeface="Calibri"/>
            </a:endParaRPr>
          </a:p>
        </p:txBody>
      </p:sp>
      <p:sp>
        <p:nvSpPr>
          <p:cNvPr id="7" name="Isosceles Triangle 6"/>
          <p:cNvSpPr/>
          <p:nvPr/>
        </p:nvSpPr>
        <p:spPr>
          <a:xfrm>
            <a:off x="7200155" y="4243066"/>
            <a:ext cx="1407184" cy="2037991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Calibri"/>
              <a:cs typeface="Calibri"/>
            </a:endParaRPr>
          </a:p>
        </p:txBody>
      </p:sp>
      <p:pic>
        <p:nvPicPr>
          <p:cNvPr id="8" name="Picture 8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/>
          <a:stretch>
            <a:fillRect/>
          </a:stretch>
        </p:blipFill>
        <p:spPr>
          <a:xfrm>
            <a:off x="7525149" y="909061"/>
            <a:ext cx="585181" cy="291793"/>
          </a:xfrm>
          <a:prstGeom prst="rect">
            <a:avLst/>
          </a:prstGeom>
        </p:spPr>
      </p:pic>
      <p:pic>
        <p:nvPicPr>
          <p:cNvPr id="9" name="Picture 10" descr="TP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/>
          <a:stretch>
            <a:fillRect/>
          </a:stretch>
        </p:blipFill>
        <p:spPr bwMode="auto">
          <a:xfrm>
            <a:off x="7494671" y="3886148"/>
            <a:ext cx="850640" cy="292058"/>
          </a:xfrm>
          <a:prstGeom prst="rect">
            <a:avLst/>
          </a:prstGeom>
          <a:noFill/>
          <a:ln/>
          <a:effectLst/>
        </p:spPr>
      </p:pic>
    </p:spTree>
    <p:extLst>
      <p:ext uri="{BB962C8B-B14F-4D97-AF65-F5344CB8AC3E}">
        <p14:creationId xmlns:p14="http://schemas.microsoft.com/office/powerpoint/2010/main" val="4036936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352989" y="1572191"/>
            <a:ext cx="7571184" cy="857250"/>
          </a:xfrm>
        </p:spPr>
        <p:txBody>
          <a:bodyPr/>
          <a:lstStyle/>
          <a:p>
            <a:r>
              <a:rPr lang="es-MX" dirty="0"/>
              <a:t>Otro método</a:t>
            </a:r>
            <a:r>
              <a:rPr lang="en-GB" dirty="0"/>
              <a:t> </a:t>
            </a:r>
            <a:r>
              <a:rPr lang="es-ES" dirty="0"/>
              <a:t>de solución: </a:t>
            </a:r>
            <a:r>
              <a:rPr lang="es-MX" dirty="0"/>
              <a:t>Políticas</a:t>
            </a:r>
          </a:p>
        </p:txBody>
      </p:sp>
      <p:pic>
        <p:nvPicPr>
          <p:cNvPr id="5" name="Picture 3">
            <a:extLst>
              <a:ext uri="{FF2B5EF4-FFF2-40B4-BE49-F238E27FC236}">
                <a16:creationId xmlns="" xmlns:a16="http://schemas.microsoft.com/office/drawing/2014/main" id="{14CBF7C9-F2D0-4FDD-8EE6-545F4C6BD7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18658" y="2317058"/>
            <a:ext cx="5040086" cy="35324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64505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Pol</a:t>
            </a:r>
            <a:r>
              <a:rPr lang="es-ES" dirty="0" err="1"/>
              <a:t>ítica</a:t>
            </a:r>
            <a:r>
              <a:rPr lang="es-ES" dirty="0"/>
              <a:t> fija</a:t>
            </a:r>
            <a:endParaRPr lang="es-MX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326853" y="4278367"/>
            <a:ext cx="7565627" cy="1256867"/>
          </a:xfrm>
        </p:spPr>
        <p:txBody>
          <a:bodyPr>
            <a:normAutofit fontScale="92500" lnSpcReduction="10000"/>
          </a:bodyPr>
          <a:lstStyle/>
          <a:p>
            <a:r>
              <a:rPr lang="en-US" sz="1800" dirty="0">
                <a:solidFill>
                  <a:schemeClr val="tx1"/>
                </a:solidFill>
                <a:latin typeface="Calibri"/>
                <a:cs typeface="Calibri"/>
              </a:rPr>
              <a:t>Los </a:t>
            </a:r>
            <a:r>
              <a:rPr lang="es-ES" sz="1800" dirty="0">
                <a:solidFill>
                  <a:schemeClr val="tx1"/>
                </a:solidFill>
                <a:latin typeface="Calibri"/>
                <a:cs typeface="Calibri"/>
              </a:rPr>
              <a:t>á</a:t>
            </a:r>
            <a:r>
              <a:rPr lang="en-US" sz="1800" dirty="0" err="1">
                <a:solidFill>
                  <a:schemeClr val="tx1"/>
                </a:solidFill>
                <a:latin typeface="Calibri"/>
                <a:cs typeface="Calibri"/>
              </a:rPr>
              <a:t>rboles</a:t>
            </a:r>
            <a:r>
              <a:rPr lang="en-US" sz="180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Calibri"/>
                <a:cs typeface="Calibri"/>
              </a:rPr>
              <a:t>Expectimax</a:t>
            </a:r>
            <a:r>
              <a:rPr lang="en-US" sz="180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Calibri"/>
                <a:cs typeface="Calibri"/>
              </a:rPr>
              <a:t>sacan</a:t>
            </a:r>
            <a:r>
              <a:rPr lang="en-US" sz="1800" dirty="0">
                <a:solidFill>
                  <a:schemeClr val="tx1"/>
                </a:solidFill>
                <a:latin typeface="Calibri"/>
                <a:cs typeface="Calibri"/>
              </a:rPr>
              <a:t> un m</a:t>
            </a:r>
            <a:r>
              <a:rPr lang="es-ES" sz="1800" dirty="0">
                <a:solidFill>
                  <a:schemeClr val="tx1"/>
                </a:solidFill>
                <a:latin typeface="Calibri"/>
                <a:cs typeface="Calibri"/>
              </a:rPr>
              <a:t>á</a:t>
            </a:r>
            <a:r>
              <a:rPr lang="en-US" sz="1800" dirty="0" err="1">
                <a:solidFill>
                  <a:schemeClr val="tx1"/>
                </a:solidFill>
                <a:latin typeface="Calibri"/>
                <a:cs typeface="Calibri"/>
              </a:rPr>
              <a:t>ximo</a:t>
            </a:r>
            <a:r>
              <a:rPr lang="en-US" sz="1800" dirty="0">
                <a:solidFill>
                  <a:schemeClr val="tx1"/>
                </a:solidFill>
                <a:latin typeface="Calibri"/>
                <a:cs typeface="Calibri"/>
              </a:rPr>
              <a:t> de </a:t>
            </a:r>
            <a:r>
              <a:rPr lang="en-US" sz="1800" dirty="0" err="1">
                <a:solidFill>
                  <a:schemeClr val="tx1"/>
                </a:solidFill>
                <a:latin typeface="Calibri"/>
                <a:cs typeface="Calibri"/>
              </a:rPr>
              <a:t>todas</a:t>
            </a:r>
            <a:r>
              <a:rPr lang="en-US" sz="180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Calibri"/>
                <a:cs typeface="Calibri"/>
              </a:rPr>
              <a:t>las</a:t>
            </a:r>
            <a:r>
              <a:rPr lang="en-US" sz="180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Calibri"/>
                <a:cs typeface="Calibri"/>
              </a:rPr>
              <a:t>acciones</a:t>
            </a:r>
            <a:r>
              <a:rPr lang="en-US" sz="1800" dirty="0">
                <a:solidFill>
                  <a:schemeClr val="tx1"/>
                </a:solidFill>
                <a:latin typeface="Calibri"/>
                <a:cs typeface="Calibri"/>
              </a:rPr>
              <a:t> para </a:t>
            </a:r>
            <a:r>
              <a:rPr lang="en-US" sz="1800" dirty="0" err="1">
                <a:solidFill>
                  <a:schemeClr val="tx1"/>
                </a:solidFill>
                <a:latin typeface="Calibri"/>
                <a:cs typeface="Calibri"/>
              </a:rPr>
              <a:t>obtener</a:t>
            </a:r>
            <a:r>
              <a:rPr lang="en-US" sz="1800" dirty="0">
                <a:solidFill>
                  <a:schemeClr val="tx1"/>
                </a:solidFill>
                <a:latin typeface="Calibri"/>
                <a:cs typeface="Calibri"/>
              </a:rPr>
              <a:t> los </a:t>
            </a:r>
            <a:r>
              <a:rPr lang="es-ES" sz="1800" dirty="0" err="1">
                <a:solidFill>
                  <a:schemeClr val="tx1"/>
                </a:solidFill>
                <a:latin typeface="Calibri"/>
                <a:cs typeface="Calibri"/>
              </a:rPr>
              <a:t>ó</a:t>
            </a:r>
            <a:r>
              <a:rPr lang="en-US" sz="1800" dirty="0" err="1">
                <a:solidFill>
                  <a:schemeClr val="tx1"/>
                </a:solidFill>
                <a:latin typeface="Calibri"/>
                <a:cs typeface="Calibri"/>
              </a:rPr>
              <a:t>ptimos</a:t>
            </a:r>
            <a:endParaRPr lang="en-US" sz="600" dirty="0">
              <a:cs typeface="Calibri"/>
            </a:endParaRPr>
          </a:p>
          <a:p>
            <a:r>
              <a:rPr lang="en-US" sz="1800" dirty="0">
                <a:solidFill>
                  <a:schemeClr val="tx1"/>
                </a:solidFill>
                <a:latin typeface="Calibri"/>
                <a:cs typeface="Calibri"/>
              </a:rPr>
              <a:t>Si </a:t>
            </a:r>
            <a:r>
              <a:rPr lang="en-US" sz="1800" dirty="0" err="1">
                <a:solidFill>
                  <a:schemeClr val="tx1"/>
                </a:solidFill>
                <a:latin typeface="Calibri"/>
                <a:cs typeface="Calibri"/>
              </a:rPr>
              <a:t>nosotros</a:t>
            </a:r>
            <a:r>
              <a:rPr lang="en-US" sz="180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Calibri"/>
                <a:cs typeface="Calibri"/>
              </a:rPr>
              <a:t>fijamos</a:t>
            </a:r>
            <a:r>
              <a:rPr lang="en-US" sz="180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Calibri"/>
                <a:cs typeface="Calibri"/>
              </a:rPr>
              <a:t>una</a:t>
            </a:r>
            <a:r>
              <a:rPr lang="en-US" sz="1800" dirty="0">
                <a:solidFill>
                  <a:schemeClr val="tx1"/>
                </a:solidFill>
                <a:latin typeface="Calibri"/>
                <a:cs typeface="Calibri"/>
              </a:rPr>
              <a:t> pol</a:t>
            </a:r>
            <a:r>
              <a:rPr lang="es-ES" sz="1800" dirty="0" err="1">
                <a:solidFill>
                  <a:schemeClr val="tx1"/>
                </a:solidFill>
                <a:latin typeface="Calibri"/>
                <a:cs typeface="Calibri"/>
              </a:rPr>
              <a:t>ítica</a:t>
            </a:r>
            <a:r>
              <a:rPr lang="en-US" sz="180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lang="en-US" sz="1800" dirty="0">
                <a:solidFill>
                  <a:schemeClr val="tx1"/>
                </a:solidFill>
                <a:latin typeface="Calibri"/>
                <a:cs typeface="Calibri"/>
                <a:sym typeface="Symbol" pitchFamily="18" charset="2"/>
              </a:rPr>
              <a:t>(s</a:t>
            </a:r>
            <a:r>
              <a:rPr lang="en-US" sz="1800" dirty="0">
                <a:solidFill>
                  <a:schemeClr val="tx1"/>
                </a:solidFill>
                <a:latin typeface="Calibri"/>
                <a:cs typeface="Calibri"/>
              </a:rPr>
              <a:t>), </a:t>
            </a:r>
            <a:r>
              <a:rPr lang="en-US" sz="1800" dirty="0" err="1">
                <a:solidFill>
                  <a:schemeClr val="tx1"/>
                </a:solidFill>
                <a:latin typeface="Calibri"/>
                <a:cs typeface="Calibri"/>
              </a:rPr>
              <a:t>entonces</a:t>
            </a:r>
            <a:r>
              <a:rPr lang="en-US" sz="1800" dirty="0">
                <a:solidFill>
                  <a:schemeClr val="tx1"/>
                </a:solidFill>
                <a:latin typeface="Calibri"/>
                <a:cs typeface="Calibri"/>
              </a:rPr>
              <a:t> el </a:t>
            </a:r>
            <a:r>
              <a:rPr lang="es-ES" sz="1800" dirty="0">
                <a:solidFill>
                  <a:schemeClr val="tx1"/>
                </a:solidFill>
                <a:latin typeface="Calibri"/>
                <a:cs typeface="Calibri"/>
              </a:rPr>
              <a:t>árbol sería mas simple, solo una acción</a:t>
            </a:r>
            <a:endParaRPr lang="en-US" sz="1800" dirty="0">
              <a:solidFill>
                <a:schemeClr val="tx1"/>
              </a:solidFill>
              <a:latin typeface="Calibri"/>
              <a:cs typeface="Calibri"/>
            </a:endParaRPr>
          </a:p>
          <a:p>
            <a:pPr lvl="1"/>
            <a:r>
              <a:rPr lang="en-US" sz="1500" dirty="0">
                <a:latin typeface="Calibri"/>
                <a:cs typeface="Calibri"/>
              </a:rPr>
              <a:t>… </a:t>
            </a:r>
            <a:r>
              <a:rPr lang="en-US" sz="1500" dirty="0" err="1">
                <a:latin typeface="Calibri"/>
                <a:cs typeface="Calibri"/>
              </a:rPr>
              <a:t>aunque</a:t>
            </a:r>
            <a:r>
              <a:rPr lang="en-US" sz="1500" dirty="0">
                <a:latin typeface="Calibri"/>
                <a:cs typeface="Calibri"/>
              </a:rPr>
              <a:t> el valor del </a:t>
            </a:r>
            <a:r>
              <a:rPr lang="es-ES" sz="1500" dirty="0">
                <a:latin typeface="Calibri"/>
                <a:cs typeface="Calibri"/>
              </a:rPr>
              <a:t>árbol depende de que política</a:t>
            </a:r>
            <a:endParaRPr lang="en-US" sz="1500" dirty="0">
              <a:latin typeface="Calibri"/>
              <a:cs typeface="Calibri"/>
            </a:endParaRPr>
          </a:p>
        </p:txBody>
      </p:sp>
      <p:grpSp>
        <p:nvGrpSpPr>
          <p:cNvPr id="26" name="Group 25"/>
          <p:cNvGrpSpPr>
            <a:grpSpLocks/>
          </p:cNvGrpSpPr>
          <p:nvPr/>
        </p:nvGrpSpPr>
        <p:grpSpPr bwMode="auto">
          <a:xfrm>
            <a:off x="2281944" y="2277461"/>
            <a:ext cx="2286000" cy="2088931"/>
            <a:chOff x="2400" y="1401"/>
            <a:chExt cx="1392" cy="1272"/>
          </a:xfrm>
        </p:grpSpPr>
        <p:sp>
          <p:nvSpPr>
            <p:cNvPr id="27" name="AutoShape 5"/>
            <p:cNvSpPr>
              <a:spLocks noChangeArrowheads="1"/>
            </p:cNvSpPr>
            <p:nvPr/>
          </p:nvSpPr>
          <p:spPr bwMode="auto">
            <a:xfrm>
              <a:off x="3070" y="1488"/>
              <a:ext cx="155" cy="124"/>
            </a:xfrm>
            <a:prstGeom prst="triangle">
              <a:avLst>
                <a:gd name="adj" fmla="val 500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grpSp>
          <p:nvGrpSpPr>
            <p:cNvPr id="28" name="Group 27"/>
            <p:cNvGrpSpPr>
              <a:grpSpLocks/>
            </p:cNvGrpSpPr>
            <p:nvPr/>
          </p:nvGrpSpPr>
          <p:grpSpPr bwMode="auto">
            <a:xfrm>
              <a:off x="2529" y="1617"/>
              <a:ext cx="1263" cy="361"/>
              <a:chOff x="1584" y="1680"/>
              <a:chExt cx="2352" cy="336"/>
            </a:xfrm>
          </p:grpSpPr>
          <p:sp>
            <p:nvSpPr>
              <p:cNvPr id="41" name="Line 7"/>
              <p:cNvSpPr>
                <a:spLocks noChangeShapeType="1"/>
              </p:cNvSpPr>
              <p:nvPr/>
            </p:nvSpPr>
            <p:spPr bwMode="auto">
              <a:xfrm flipH="1">
                <a:off x="1584" y="1680"/>
                <a:ext cx="1152" cy="336"/>
              </a:xfrm>
              <a:prstGeom prst="line">
                <a:avLst/>
              </a:prstGeom>
              <a:noFill/>
              <a:ln w="28575">
                <a:solidFill>
                  <a:srgbClr val="C00000"/>
                </a:solidFill>
                <a:prstDash val="solid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42" name="Line 8"/>
              <p:cNvSpPr>
                <a:spLocks noChangeShapeType="1"/>
              </p:cNvSpPr>
              <p:nvPr/>
            </p:nvSpPr>
            <p:spPr bwMode="auto">
              <a:xfrm>
                <a:off x="2736" y="1680"/>
                <a:ext cx="1200" cy="288"/>
              </a:xfrm>
              <a:prstGeom prst="line">
                <a:avLst/>
              </a:prstGeom>
              <a:noFill/>
              <a:ln w="28575">
                <a:solidFill>
                  <a:srgbClr val="C00000"/>
                </a:solidFill>
                <a:prstDash val="solid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43" name="Line 9"/>
              <p:cNvSpPr>
                <a:spLocks noChangeShapeType="1"/>
              </p:cNvSpPr>
              <p:nvPr/>
            </p:nvSpPr>
            <p:spPr bwMode="auto">
              <a:xfrm flipH="1">
                <a:off x="2304" y="1680"/>
                <a:ext cx="432" cy="336"/>
              </a:xfrm>
              <a:prstGeom prst="line">
                <a:avLst/>
              </a:prstGeom>
              <a:noFill/>
              <a:ln w="28575">
                <a:solidFill>
                  <a:srgbClr val="C00000"/>
                </a:solidFill>
                <a:prstDash val="solid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44" name="Line 10"/>
              <p:cNvSpPr>
                <a:spLocks noChangeShapeType="1"/>
              </p:cNvSpPr>
              <p:nvPr/>
            </p:nvSpPr>
            <p:spPr bwMode="auto">
              <a:xfrm>
                <a:off x="2736" y="1680"/>
                <a:ext cx="432" cy="288"/>
              </a:xfrm>
              <a:prstGeom prst="line">
                <a:avLst/>
              </a:prstGeom>
              <a:noFill/>
              <a:ln w="28575">
                <a:solidFill>
                  <a:srgbClr val="C00000"/>
                </a:solidFill>
                <a:prstDash val="solid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</p:grpSp>
        <p:sp>
          <p:nvSpPr>
            <p:cNvPr id="29" name="Oval 11"/>
            <p:cNvSpPr>
              <a:spLocks noChangeArrowheads="1"/>
            </p:cNvSpPr>
            <p:nvPr/>
          </p:nvSpPr>
          <p:spPr bwMode="auto">
            <a:xfrm>
              <a:off x="2864" y="1978"/>
              <a:ext cx="129" cy="129"/>
            </a:xfrm>
            <a:prstGeom prst="ellipse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grpSp>
          <p:nvGrpSpPr>
            <p:cNvPr id="30" name="Group 12"/>
            <p:cNvGrpSpPr>
              <a:grpSpLocks/>
            </p:cNvGrpSpPr>
            <p:nvPr/>
          </p:nvGrpSpPr>
          <p:grpSpPr bwMode="auto">
            <a:xfrm>
              <a:off x="2400" y="2107"/>
              <a:ext cx="1057" cy="386"/>
              <a:chOff x="1536" y="2400"/>
              <a:chExt cx="1584" cy="624"/>
            </a:xfrm>
          </p:grpSpPr>
          <p:sp>
            <p:nvSpPr>
              <p:cNvPr id="37" name="Line 13"/>
              <p:cNvSpPr>
                <a:spLocks noChangeShapeType="1"/>
              </p:cNvSpPr>
              <p:nvPr/>
            </p:nvSpPr>
            <p:spPr bwMode="auto">
              <a:xfrm flipH="1">
                <a:off x="1536" y="2400"/>
                <a:ext cx="776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38" name="Line 14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808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39" name="Line 15"/>
              <p:cNvSpPr>
                <a:spLocks noChangeShapeType="1"/>
              </p:cNvSpPr>
              <p:nvPr/>
            </p:nvSpPr>
            <p:spPr bwMode="auto">
              <a:xfrm flipH="1">
                <a:off x="2021" y="2400"/>
                <a:ext cx="291" cy="624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40" name="Line 16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280" cy="62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</p:grpSp>
        <p:sp>
          <p:nvSpPr>
            <p:cNvPr id="31" name="Text Box 17"/>
            <p:cNvSpPr txBox="1">
              <a:spLocks noChangeArrowheads="1"/>
            </p:cNvSpPr>
            <p:nvPr/>
          </p:nvSpPr>
          <p:spPr bwMode="auto">
            <a:xfrm>
              <a:off x="3061" y="1680"/>
              <a:ext cx="129" cy="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dirty="0">
                  <a:solidFill>
                    <a:srgbClr val="C00000"/>
                  </a:solidFill>
                  <a:latin typeface="Calibri"/>
                  <a:cs typeface="Calibri"/>
                </a:rPr>
                <a:t>a</a:t>
              </a:r>
            </a:p>
          </p:txBody>
        </p:sp>
        <p:sp>
          <p:nvSpPr>
            <p:cNvPr id="32" name="Text Box 18"/>
            <p:cNvSpPr txBox="1">
              <a:spLocks noChangeArrowheads="1"/>
            </p:cNvSpPr>
            <p:nvPr/>
          </p:nvSpPr>
          <p:spPr bwMode="auto">
            <a:xfrm>
              <a:off x="3216" y="1401"/>
              <a:ext cx="129" cy="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dirty="0">
                  <a:solidFill>
                    <a:srgbClr val="0000FF"/>
                  </a:solidFill>
                  <a:latin typeface="Calibri"/>
                  <a:cs typeface="Calibri"/>
                </a:rPr>
                <a:t>s</a:t>
              </a:r>
            </a:p>
          </p:txBody>
        </p:sp>
        <p:sp>
          <p:nvSpPr>
            <p:cNvPr id="33" name="Text Box 19"/>
            <p:cNvSpPr txBox="1">
              <a:spLocks noChangeArrowheads="1"/>
            </p:cNvSpPr>
            <p:nvPr/>
          </p:nvSpPr>
          <p:spPr bwMode="auto">
            <a:xfrm>
              <a:off x="3024" y="1920"/>
              <a:ext cx="559" cy="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dirty="0">
                  <a:solidFill>
                    <a:srgbClr val="008000"/>
                  </a:solidFill>
                  <a:latin typeface="Calibri"/>
                  <a:cs typeface="Calibri"/>
                </a:rPr>
                <a:t>s, a</a:t>
              </a:r>
            </a:p>
          </p:txBody>
        </p:sp>
        <p:sp>
          <p:nvSpPr>
            <p:cNvPr id="34" name="Text Box 20"/>
            <p:cNvSpPr txBox="1">
              <a:spLocks noChangeArrowheads="1"/>
            </p:cNvSpPr>
            <p:nvPr/>
          </p:nvSpPr>
          <p:spPr bwMode="auto">
            <a:xfrm>
              <a:off x="2609" y="2261"/>
              <a:ext cx="504" cy="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dirty="0" err="1">
                  <a:latin typeface="Calibri"/>
                  <a:cs typeface="Calibri"/>
                </a:rPr>
                <a:t>s,a,s</a:t>
              </a:r>
              <a:r>
                <a:rPr lang="ja-JP" altLang="en-US">
                  <a:latin typeface="Calibri"/>
                  <a:cs typeface="Calibri"/>
                </a:rPr>
                <a:t>’</a:t>
              </a:r>
              <a:endParaRPr lang="en-US" dirty="0">
                <a:latin typeface="Calibri"/>
                <a:cs typeface="Calibri"/>
              </a:endParaRPr>
            </a:p>
          </p:txBody>
        </p:sp>
        <p:sp>
          <p:nvSpPr>
            <p:cNvPr id="35" name="AutoShape 21"/>
            <p:cNvSpPr>
              <a:spLocks noChangeArrowheads="1"/>
            </p:cNvSpPr>
            <p:nvPr/>
          </p:nvSpPr>
          <p:spPr bwMode="auto">
            <a:xfrm>
              <a:off x="3019" y="2499"/>
              <a:ext cx="154" cy="123"/>
            </a:xfrm>
            <a:prstGeom prst="triangle">
              <a:avLst>
                <a:gd name="adj" fmla="val 500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r" rtl="1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36" name="Text Box 22"/>
            <p:cNvSpPr txBox="1">
              <a:spLocks noChangeArrowheads="1"/>
            </p:cNvSpPr>
            <p:nvPr/>
          </p:nvSpPr>
          <p:spPr bwMode="auto">
            <a:xfrm>
              <a:off x="3096" y="2448"/>
              <a:ext cx="331" cy="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r" rtl="1">
                <a:spcBef>
                  <a:spcPct val="50000"/>
                </a:spcBef>
              </a:pPr>
              <a:r>
                <a:rPr lang="en-US" dirty="0">
                  <a:solidFill>
                    <a:srgbClr val="0000FF"/>
                  </a:solidFill>
                  <a:latin typeface="Calibri"/>
                  <a:cs typeface="Calibri"/>
                </a:rPr>
                <a:t>s</a:t>
              </a:r>
              <a:r>
                <a:rPr lang="ja-JP" altLang="en-US">
                  <a:solidFill>
                    <a:srgbClr val="0000FF"/>
                  </a:solidFill>
                  <a:latin typeface="Calibri"/>
                  <a:cs typeface="Calibri"/>
                </a:rPr>
                <a:t>’</a:t>
              </a:r>
              <a:endParaRPr lang="en-US" dirty="0">
                <a:solidFill>
                  <a:srgbClr val="0000FF"/>
                </a:solidFill>
                <a:latin typeface="Calibri"/>
                <a:cs typeface="Calibri"/>
              </a:endParaRPr>
            </a:p>
          </p:txBody>
        </p:sp>
      </p:grpSp>
      <p:grpSp>
        <p:nvGrpSpPr>
          <p:cNvPr id="45" name="Group 44"/>
          <p:cNvGrpSpPr>
            <a:grpSpLocks/>
          </p:cNvGrpSpPr>
          <p:nvPr/>
        </p:nvGrpSpPr>
        <p:grpSpPr bwMode="auto">
          <a:xfrm>
            <a:off x="6168472" y="2277461"/>
            <a:ext cx="1942772" cy="2088931"/>
            <a:chOff x="2400" y="1401"/>
            <a:chExt cx="1183" cy="1272"/>
          </a:xfrm>
        </p:grpSpPr>
        <p:sp>
          <p:nvSpPr>
            <p:cNvPr id="46" name="AutoShape 5"/>
            <p:cNvSpPr>
              <a:spLocks noChangeArrowheads="1"/>
            </p:cNvSpPr>
            <p:nvPr/>
          </p:nvSpPr>
          <p:spPr bwMode="auto">
            <a:xfrm>
              <a:off x="3070" y="1488"/>
              <a:ext cx="155" cy="124"/>
            </a:xfrm>
            <a:prstGeom prst="triangle">
              <a:avLst>
                <a:gd name="adj" fmla="val 500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47" name="Line 9"/>
            <p:cNvSpPr>
              <a:spLocks noChangeShapeType="1"/>
            </p:cNvSpPr>
            <p:nvPr/>
          </p:nvSpPr>
          <p:spPr bwMode="auto">
            <a:xfrm flipH="1">
              <a:off x="2916" y="1617"/>
              <a:ext cx="232" cy="361"/>
            </a:xfrm>
            <a:prstGeom prst="line">
              <a:avLst/>
            </a:prstGeom>
            <a:noFill/>
            <a:ln w="28575">
              <a:solidFill>
                <a:srgbClr val="C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48" name="Oval 11"/>
            <p:cNvSpPr>
              <a:spLocks noChangeArrowheads="1"/>
            </p:cNvSpPr>
            <p:nvPr/>
          </p:nvSpPr>
          <p:spPr bwMode="auto">
            <a:xfrm>
              <a:off x="2864" y="1978"/>
              <a:ext cx="129" cy="129"/>
            </a:xfrm>
            <a:prstGeom prst="ellipse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grpSp>
          <p:nvGrpSpPr>
            <p:cNvPr id="49" name="Group 12"/>
            <p:cNvGrpSpPr>
              <a:grpSpLocks/>
            </p:cNvGrpSpPr>
            <p:nvPr/>
          </p:nvGrpSpPr>
          <p:grpSpPr bwMode="auto">
            <a:xfrm>
              <a:off x="2400" y="2107"/>
              <a:ext cx="1057" cy="386"/>
              <a:chOff x="1536" y="2400"/>
              <a:chExt cx="1584" cy="624"/>
            </a:xfrm>
          </p:grpSpPr>
          <p:sp>
            <p:nvSpPr>
              <p:cNvPr id="56" name="Line 13"/>
              <p:cNvSpPr>
                <a:spLocks noChangeShapeType="1"/>
              </p:cNvSpPr>
              <p:nvPr/>
            </p:nvSpPr>
            <p:spPr bwMode="auto">
              <a:xfrm flipH="1">
                <a:off x="1536" y="2400"/>
                <a:ext cx="776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57" name="Line 14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808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58" name="Line 15"/>
              <p:cNvSpPr>
                <a:spLocks noChangeShapeType="1"/>
              </p:cNvSpPr>
              <p:nvPr/>
            </p:nvSpPr>
            <p:spPr bwMode="auto">
              <a:xfrm flipH="1">
                <a:off x="2021" y="2400"/>
                <a:ext cx="291" cy="624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59" name="Line 16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280" cy="62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</p:grpSp>
        <p:sp>
          <p:nvSpPr>
            <p:cNvPr id="50" name="Text Box 17"/>
            <p:cNvSpPr txBox="1">
              <a:spLocks noChangeArrowheads="1"/>
            </p:cNvSpPr>
            <p:nvPr/>
          </p:nvSpPr>
          <p:spPr bwMode="auto">
            <a:xfrm>
              <a:off x="3096" y="1680"/>
              <a:ext cx="373" cy="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dirty="0">
                  <a:solidFill>
                    <a:srgbClr val="C00000"/>
                  </a:solidFill>
                  <a:latin typeface="Calibri"/>
                  <a:cs typeface="Calibri"/>
                  <a:sym typeface="Symbol" pitchFamily="18" charset="2"/>
                </a:rPr>
                <a:t>(s</a:t>
              </a:r>
              <a:r>
                <a:rPr lang="en-US" dirty="0">
                  <a:solidFill>
                    <a:srgbClr val="C00000"/>
                  </a:solidFill>
                  <a:latin typeface="Calibri"/>
                  <a:cs typeface="Calibri"/>
                </a:rPr>
                <a:t>)</a:t>
              </a:r>
            </a:p>
          </p:txBody>
        </p:sp>
        <p:sp>
          <p:nvSpPr>
            <p:cNvPr id="51" name="Text Box 18"/>
            <p:cNvSpPr txBox="1">
              <a:spLocks noChangeArrowheads="1"/>
            </p:cNvSpPr>
            <p:nvPr/>
          </p:nvSpPr>
          <p:spPr bwMode="auto">
            <a:xfrm>
              <a:off x="3216" y="1401"/>
              <a:ext cx="129" cy="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dirty="0">
                  <a:solidFill>
                    <a:srgbClr val="0000FF"/>
                  </a:solidFill>
                  <a:latin typeface="Calibri"/>
                  <a:cs typeface="Calibri"/>
                </a:rPr>
                <a:t>s</a:t>
              </a:r>
            </a:p>
          </p:txBody>
        </p:sp>
        <p:sp>
          <p:nvSpPr>
            <p:cNvPr id="52" name="Text Box 19"/>
            <p:cNvSpPr txBox="1">
              <a:spLocks noChangeArrowheads="1"/>
            </p:cNvSpPr>
            <p:nvPr/>
          </p:nvSpPr>
          <p:spPr bwMode="auto">
            <a:xfrm>
              <a:off x="3024" y="1920"/>
              <a:ext cx="559" cy="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dirty="0">
                  <a:solidFill>
                    <a:srgbClr val="008000"/>
                  </a:solidFill>
                  <a:latin typeface="Calibri"/>
                  <a:cs typeface="Calibri"/>
                </a:rPr>
                <a:t>s, </a:t>
              </a:r>
              <a:r>
                <a:rPr lang="en-US" dirty="0">
                  <a:solidFill>
                    <a:srgbClr val="008000"/>
                  </a:solidFill>
                  <a:latin typeface="Calibri"/>
                  <a:cs typeface="Calibri"/>
                  <a:sym typeface="Symbol" pitchFamily="18" charset="2"/>
                </a:rPr>
                <a:t>(s</a:t>
              </a:r>
              <a:r>
                <a:rPr lang="en-US" dirty="0">
                  <a:solidFill>
                    <a:srgbClr val="008000"/>
                  </a:solidFill>
                  <a:latin typeface="Calibri"/>
                  <a:cs typeface="Calibri"/>
                </a:rPr>
                <a:t>)</a:t>
              </a:r>
            </a:p>
          </p:txBody>
        </p:sp>
        <p:sp>
          <p:nvSpPr>
            <p:cNvPr id="53" name="Text Box 20"/>
            <p:cNvSpPr txBox="1">
              <a:spLocks noChangeArrowheads="1"/>
            </p:cNvSpPr>
            <p:nvPr/>
          </p:nvSpPr>
          <p:spPr bwMode="auto">
            <a:xfrm>
              <a:off x="2435" y="2271"/>
              <a:ext cx="661" cy="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dirty="0">
                  <a:latin typeface="Calibri"/>
                  <a:cs typeface="Calibri"/>
                </a:rPr>
                <a:t>s,</a:t>
              </a:r>
              <a:r>
                <a:rPr lang="en-US" dirty="0">
                  <a:latin typeface="Calibri"/>
                  <a:cs typeface="Calibri"/>
                  <a:sym typeface="Symbol" pitchFamily="18" charset="2"/>
                </a:rPr>
                <a:t> (s</a:t>
              </a:r>
              <a:r>
                <a:rPr lang="en-US" dirty="0">
                  <a:latin typeface="Calibri"/>
                  <a:cs typeface="Calibri"/>
                </a:rPr>
                <a:t>),s</a:t>
              </a:r>
              <a:r>
                <a:rPr lang="ja-JP" altLang="en-US">
                  <a:latin typeface="Calibri"/>
                  <a:cs typeface="Calibri"/>
                </a:rPr>
                <a:t>’</a:t>
              </a:r>
              <a:endParaRPr lang="en-US" dirty="0">
                <a:latin typeface="Calibri"/>
                <a:cs typeface="Calibri"/>
              </a:endParaRPr>
            </a:p>
          </p:txBody>
        </p:sp>
        <p:sp>
          <p:nvSpPr>
            <p:cNvPr id="54" name="AutoShape 21"/>
            <p:cNvSpPr>
              <a:spLocks noChangeArrowheads="1"/>
            </p:cNvSpPr>
            <p:nvPr/>
          </p:nvSpPr>
          <p:spPr bwMode="auto">
            <a:xfrm>
              <a:off x="3019" y="2499"/>
              <a:ext cx="154" cy="123"/>
            </a:xfrm>
            <a:prstGeom prst="triangle">
              <a:avLst>
                <a:gd name="adj" fmla="val 500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r" rtl="1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55" name="Text Box 22"/>
            <p:cNvSpPr txBox="1">
              <a:spLocks noChangeArrowheads="1"/>
            </p:cNvSpPr>
            <p:nvPr/>
          </p:nvSpPr>
          <p:spPr bwMode="auto">
            <a:xfrm>
              <a:off x="3096" y="2448"/>
              <a:ext cx="331" cy="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r" rtl="1">
                <a:spcBef>
                  <a:spcPct val="50000"/>
                </a:spcBef>
              </a:pPr>
              <a:r>
                <a:rPr lang="en-US" dirty="0">
                  <a:solidFill>
                    <a:srgbClr val="0000FF"/>
                  </a:solidFill>
                  <a:latin typeface="Calibri"/>
                  <a:cs typeface="Calibri"/>
                </a:rPr>
                <a:t>s</a:t>
              </a:r>
              <a:r>
                <a:rPr lang="ja-JP" altLang="en-US">
                  <a:solidFill>
                    <a:srgbClr val="0000FF"/>
                  </a:solidFill>
                  <a:latin typeface="Calibri"/>
                  <a:cs typeface="Calibri"/>
                </a:rPr>
                <a:t>’</a:t>
              </a:r>
              <a:endParaRPr lang="en-US" dirty="0">
                <a:solidFill>
                  <a:srgbClr val="0000FF"/>
                </a:solidFill>
                <a:latin typeface="Calibri"/>
                <a:cs typeface="Calibri"/>
              </a:endParaRPr>
            </a:p>
          </p:txBody>
        </p:sp>
      </p:grpSp>
      <p:sp>
        <p:nvSpPr>
          <p:cNvPr id="60" name="TextBox 59"/>
          <p:cNvSpPr txBox="1"/>
          <p:nvPr/>
        </p:nvSpPr>
        <p:spPr>
          <a:xfrm>
            <a:off x="2053344" y="1825451"/>
            <a:ext cx="2857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latin typeface="Calibri"/>
                <a:cs typeface="Calibri"/>
              </a:rPr>
              <a:t>Realiza</a:t>
            </a:r>
            <a:r>
              <a:rPr lang="en-US" dirty="0">
                <a:latin typeface="Calibri"/>
                <a:cs typeface="Calibri"/>
              </a:rPr>
              <a:t> la </a:t>
            </a:r>
            <a:r>
              <a:rPr lang="en-US" dirty="0" err="1">
                <a:latin typeface="Calibri"/>
                <a:cs typeface="Calibri"/>
              </a:rPr>
              <a:t>acci</a:t>
            </a:r>
            <a:r>
              <a:rPr lang="es-ES" dirty="0" err="1">
                <a:latin typeface="Calibri"/>
                <a:cs typeface="Calibri"/>
              </a:rPr>
              <a:t>ón</a:t>
            </a:r>
            <a:r>
              <a:rPr lang="es-ES" dirty="0">
                <a:latin typeface="Calibri"/>
                <a:cs typeface="Calibri"/>
              </a:rPr>
              <a:t> óptima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5710944" y="1825451"/>
            <a:ext cx="2857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latin typeface="Calibri"/>
                <a:cs typeface="Calibri"/>
              </a:rPr>
              <a:t>Realiza</a:t>
            </a:r>
            <a:r>
              <a:rPr lang="en-US" dirty="0">
                <a:latin typeface="Calibri"/>
                <a:cs typeface="Calibri"/>
              </a:rPr>
              <a:t> lo </a:t>
            </a:r>
            <a:r>
              <a:rPr lang="en-US" dirty="0" err="1">
                <a:latin typeface="Calibri"/>
                <a:cs typeface="Calibri"/>
              </a:rPr>
              <a:t>que</a:t>
            </a:r>
            <a:r>
              <a:rPr lang="en-US" dirty="0"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  <a:sym typeface="Symbol" pitchFamily="18" charset="2"/>
              </a:rPr>
              <a:t></a:t>
            </a:r>
            <a:r>
              <a:rPr lang="en-US" dirty="0">
                <a:latin typeface="Calibri"/>
                <a:cs typeface="Calibri"/>
              </a:rPr>
              <a:t> dice</a:t>
            </a:r>
          </a:p>
        </p:txBody>
      </p:sp>
    </p:spTree>
    <p:extLst>
      <p:ext uri="{BB962C8B-B14F-4D97-AF65-F5344CB8AC3E}">
        <p14:creationId xmlns:p14="http://schemas.microsoft.com/office/powerpoint/2010/main" val="4257577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Pol</a:t>
            </a:r>
            <a:r>
              <a:rPr lang="es-ES" dirty="0" err="1"/>
              <a:t>ítica</a:t>
            </a:r>
            <a:r>
              <a:rPr lang="es-ES" dirty="0"/>
              <a:t> fija</a:t>
            </a:r>
            <a:endParaRPr lang="es-MX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326853" y="1825451"/>
            <a:ext cx="4848188" cy="3709782"/>
          </a:xfrm>
        </p:spPr>
        <p:txBody>
          <a:bodyPr>
            <a:normAutofit/>
          </a:bodyPr>
          <a:lstStyle/>
          <a:p>
            <a:r>
              <a:rPr lang="en-US" sz="1800" dirty="0" err="1">
                <a:solidFill>
                  <a:schemeClr val="tx1"/>
                </a:solidFill>
                <a:latin typeface="Calibri"/>
                <a:cs typeface="Calibri"/>
              </a:rPr>
              <a:t>Otra</a:t>
            </a:r>
            <a:r>
              <a:rPr lang="en-US" sz="180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Calibri"/>
                <a:cs typeface="Calibri"/>
              </a:rPr>
              <a:t>operaci</a:t>
            </a:r>
            <a:r>
              <a:rPr lang="es-ES" sz="1800" dirty="0" err="1">
                <a:solidFill>
                  <a:schemeClr val="tx1"/>
                </a:solidFill>
                <a:latin typeface="Calibri"/>
                <a:cs typeface="Calibri"/>
              </a:rPr>
              <a:t>ón</a:t>
            </a:r>
            <a:r>
              <a:rPr lang="es-ES" sz="1800" dirty="0">
                <a:solidFill>
                  <a:schemeClr val="tx1"/>
                </a:solidFill>
                <a:latin typeface="Calibri"/>
                <a:cs typeface="Calibri"/>
              </a:rPr>
              <a:t> básica: computa la utilidad del estado s bajo la política (generalmente no-optima) fijada</a:t>
            </a:r>
          </a:p>
          <a:p>
            <a:endParaRPr lang="en-US" sz="1800" dirty="0">
              <a:solidFill>
                <a:schemeClr val="tx1"/>
              </a:solidFill>
              <a:latin typeface="Calibri"/>
              <a:cs typeface="Calibri"/>
            </a:endParaRPr>
          </a:p>
          <a:p>
            <a:r>
              <a:rPr lang="en-US" sz="1800" dirty="0">
                <a:solidFill>
                  <a:schemeClr val="tx1"/>
                </a:solidFill>
                <a:latin typeface="Calibri"/>
                <a:cs typeface="Calibri"/>
              </a:rPr>
              <a:t>Define la </a:t>
            </a:r>
            <a:r>
              <a:rPr lang="en-US" sz="1800" dirty="0" err="1">
                <a:solidFill>
                  <a:schemeClr val="tx1"/>
                </a:solidFill>
                <a:latin typeface="Calibri"/>
                <a:cs typeface="Calibri"/>
              </a:rPr>
              <a:t>utilidad</a:t>
            </a:r>
            <a:r>
              <a:rPr lang="en-US" sz="1800" dirty="0">
                <a:solidFill>
                  <a:schemeClr val="tx1"/>
                </a:solidFill>
                <a:latin typeface="Calibri"/>
                <a:cs typeface="Calibri"/>
              </a:rPr>
              <a:t> de un </a:t>
            </a:r>
            <a:r>
              <a:rPr lang="en-US" sz="1800" dirty="0" err="1">
                <a:solidFill>
                  <a:schemeClr val="tx1"/>
                </a:solidFill>
                <a:latin typeface="Calibri"/>
                <a:cs typeface="Calibri"/>
              </a:rPr>
              <a:t>estado</a:t>
            </a:r>
            <a:r>
              <a:rPr lang="en-US" sz="1800" dirty="0">
                <a:solidFill>
                  <a:schemeClr val="tx1"/>
                </a:solidFill>
                <a:latin typeface="Calibri"/>
                <a:cs typeface="Calibri"/>
              </a:rPr>
              <a:t> s, </a:t>
            </a:r>
            <a:r>
              <a:rPr lang="en-US" sz="1800" dirty="0" err="1">
                <a:solidFill>
                  <a:schemeClr val="tx1"/>
                </a:solidFill>
                <a:latin typeface="Calibri"/>
                <a:cs typeface="Calibri"/>
              </a:rPr>
              <a:t>bajo</a:t>
            </a:r>
            <a:r>
              <a:rPr lang="en-US" sz="1800" dirty="0">
                <a:solidFill>
                  <a:schemeClr val="tx1"/>
                </a:solidFill>
                <a:latin typeface="Calibri"/>
                <a:cs typeface="Calibri"/>
              </a:rPr>
              <a:t> la pol</a:t>
            </a:r>
            <a:r>
              <a:rPr lang="es-ES" sz="1800" dirty="0" err="1">
                <a:solidFill>
                  <a:schemeClr val="tx1"/>
                </a:solidFill>
                <a:latin typeface="Calibri"/>
                <a:cs typeface="Calibri"/>
              </a:rPr>
              <a:t>ítica</a:t>
            </a:r>
            <a:r>
              <a:rPr lang="es-ES" sz="1800" dirty="0">
                <a:solidFill>
                  <a:schemeClr val="tx1"/>
                </a:solidFill>
                <a:latin typeface="Calibri"/>
                <a:cs typeface="Calibri"/>
              </a:rPr>
              <a:t> fija </a:t>
            </a:r>
            <a:r>
              <a:rPr lang="en-US" sz="1800" dirty="0">
                <a:solidFill>
                  <a:schemeClr val="tx1"/>
                </a:solidFill>
                <a:latin typeface="Calibri"/>
                <a:cs typeface="Calibri"/>
                <a:sym typeface="Symbol" pitchFamily="18" charset="2"/>
              </a:rPr>
              <a:t></a:t>
            </a:r>
            <a:r>
              <a:rPr lang="en-US" sz="1800" dirty="0">
                <a:solidFill>
                  <a:schemeClr val="tx1"/>
                </a:solidFill>
                <a:latin typeface="Calibri"/>
                <a:cs typeface="Calibri"/>
              </a:rPr>
              <a:t>:</a:t>
            </a:r>
          </a:p>
          <a:p>
            <a:pPr lvl="1">
              <a:buFont typeface="Wingdings" pitchFamily="2" charset="2"/>
              <a:buNone/>
            </a:pPr>
            <a:r>
              <a:rPr lang="en-US" dirty="0">
                <a:latin typeface="Calibri"/>
                <a:cs typeface="Calibri"/>
              </a:rPr>
              <a:t>V</a:t>
            </a:r>
            <a:r>
              <a:rPr lang="en-US" baseline="30000" dirty="0">
                <a:latin typeface="Calibri"/>
                <a:cs typeface="Calibri"/>
                <a:sym typeface="Symbol" pitchFamily="18" charset="2"/>
              </a:rPr>
              <a:t></a:t>
            </a:r>
            <a:r>
              <a:rPr lang="en-US" dirty="0">
                <a:latin typeface="Calibri"/>
                <a:cs typeface="Calibri"/>
              </a:rPr>
              <a:t>(s) = </a:t>
            </a:r>
            <a:r>
              <a:rPr lang="en-US" dirty="0" err="1">
                <a:latin typeface="Calibri"/>
                <a:cs typeface="Calibri"/>
              </a:rPr>
              <a:t>recompensas</a:t>
            </a:r>
            <a:r>
              <a:rPr lang="en-US" dirty="0">
                <a:latin typeface="Calibri"/>
                <a:cs typeface="Calibri"/>
              </a:rPr>
              <a:t> </a:t>
            </a:r>
            <a:r>
              <a:rPr lang="en-US" dirty="0" err="1">
                <a:latin typeface="Calibri"/>
                <a:cs typeface="Calibri"/>
              </a:rPr>
              <a:t>esperadas</a:t>
            </a:r>
            <a:r>
              <a:rPr lang="en-US" dirty="0">
                <a:latin typeface="Calibri"/>
                <a:cs typeface="Calibri"/>
              </a:rPr>
              <a:t> con </a:t>
            </a:r>
            <a:r>
              <a:rPr lang="en-US" dirty="0" err="1">
                <a:latin typeface="Calibri"/>
                <a:cs typeface="Calibri"/>
              </a:rPr>
              <a:t>descuento</a:t>
            </a:r>
            <a:r>
              <a:rPr lang="en-US" dirty="0">
                <a:latin typeface="Calibri"/>
                <a:cs typeface="Calibri"/>
              </a:rPr>
              <a:t> </a:t>
            </a:r>
            <a:r>
              <a:rPr lang="en-US" dirty="0" err="1">
                <a:latin typeface="Calibri"/>
                <a:cs typeface="Calibri"/>
              </a:rPr>
              <a:t>totales</a:t>
            </a:r>
            <a:r>
              <a:rPr lang="en-US" dirty="0">
                <a:latin typeface="Calibri"/>
                <a:cs typeface="Calibri"/>
              </a:rPr>
              <a:t> </a:t>
            </a:r>
            <a:r>
              <a:rPr lang="en-US" dirty="0" err="1">
                <a:latin typeface="Calibri"/>
                <a:cs typeface="Calibri"/>
              </a:rPr>
              <a:t>iniciando</a:t>
            </a:r>
            <a:r>
              <a:rPr lang="en-US" dirty="0">
                <a:latin typeface="Calibri"/>
                <a:cs typeface="Calibri"/>
              </a:rPr>
              <a:t> en s y </a:t>
            </a:r>
            <a:r>
              <a:rPr lang="en-US" dirty="0" err="1">
                <a:latin typeface="Calibri"/>
                <a:cs typeface="Calibri"/>
              </a:rPr>
              <a:t>siguiendo</a:t>
            </a:r>
            <a:r>
              <a:rPr lang="en-US" dirty="0"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  <a:sym typeface="Symbol" pitchFamily="18" charset="2"/>
              </a:rPr>
              <a:t></a:t>
            </a:r>
          </a:p>
          <a:p>
            <a:pPr lvl="1">
              <a:buFont typeface="Wingdings" pitchFamily="2" charset="2"/>
              <a:buNone/>
            </a:pPr>
            <a:endParaRPr lang="en-US" dirty="0">
              <a:latin typeface="Calibri"/>
              <a:cs typeface="Calibri"/>
            </a:endParaRPr>
          </a:p>
          <a:p>
            <a:r>
              <a:rPr lang="en-US" sz="1800" dirty="0" err="1">
                <a:solidFill>
                  <a:schemeClr val="tx1"/>
                </a:solidFill>
                <a:latin typeface="Calibri"/>
                <a:cs typeface="Calibri"/>
              </a:rPr>
              <a:t>Relaci</a:t>
            </a:r>
            <a:r>
              <a:rPr lang="es-ES" sz="1800" dirty="0" err="1">
                <a:solidFill>
                  <a:schemeClr val="tx1"/>
                </a:solidFill>
                <a:latin typeface="Calibri"/>
                <a:cs typeface="Calibri"/>
              </a:rPr>
              <a:t>ón</a:t>
            </a:r>
            <a:r>
              <a:rPr lang="es-ES" sz="1800" dirty="0">
                <a:solidFill>
                  <a:schemeClr val="tx1"/>
                </a:solidFill>
                <a:latin typeface="Calibri"/>
                <a:cs typeface="Calibri"/>
              </a:rPr>
              <a:t> recursiva</a:t>
            </a:r>
            <a:endParaRPr lang="en-US" sz="1800" dirty="0">
              <a:solidFill>
                <a:schemeClr val="tx1"/>
              </a:solidFill>
              <a:latin typeface="Calibri"/>
              <a:cs typeface="Calibri"/>
            </a:endParaRPr>
          </a:p>
        </p:txBody>
      </p:sp>
      <p:grpSp>
        <p:nvGrpSpPr>
          <p:cNvPr id="45" name="Group 44"/>
          <p:cNvGrpSpPr>
            <a:grpSpLocks/>
          </p:cNvGrpSpPr>
          <p:nvPr/>
        </p:nvGrpSpPr>
        <p:grpSpPr bwMode="auto">
          <a:xfrm>
            <a:off x="6168472" y="2277461"/>
            <a:ext cx="1942772" cy="2088931"/>
            <a:chOff x="2400" y="1401"/>
            <a:chExt cx="1183" cy="1272"/>
          </a:xfrm>
        </p:grpSpPr>
        <p:sp>
          <p:nvSpPr>
            <p:cNvPr id="46" name="AutoShape 5"/>
            <p:cNvSpPr>
              <a:spLocks noChangeArrowheads="1"/>
            </p:cNvSpPr>
            <p:nvPr/>
          </p:nvSpPr>
          <p:spPr bwMode="auto">
            <a:xfrm>
              <a:off x="3070" y="1488"/>
              <a:ext cx="155" cy="124"/>
            </a:xfrm>
            <a:prstGeom prst="triangle">
              <a:avLst>
                <a:gd name="adj" fmla="val 500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47" name="Line 9"/>
            <p:cNvSpPr>
              <a:spLocks noChangeShapeType="1"/>
            </p:cNvSpPr>
            <p:nvPr/>
          </p:nvSpPr>
          <p:spPr bwMode="auto">
            <a:xfrm flipH="1">
              <a:off x="2916" y="1617"/>
              <a:ext cx="232" cy="361"/>
            </a:xfrm>
            <a:prstGeom prst="line">
              <a:avLst/>
            </a:prstGeom>
            <a:noFill/>
            <a:ln w="28575">
              <a:solidFill>
                <a:srgbClr val="C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48" name="Oval 11"/>
            <p:cNvSpPr>
              <a:spLocks noChangeArrowheads="1"/>
            </p:cNvSpPr>
            <p:nvPr/>
          </p:nvSpPr>
          <p:spPr bwMode="auto">
            <a:xfrm>
              <a:off x="2864" y="1978"/>
              <a:ext cx="129" cy="129"/>
            </a:xfrm>
            <a:prstGeom prst="ellipse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grpSp>
          <p:nvGrpSpPr>
            <p:cNvPr id="49" name="Group 12"/>
            <p:cNvGrpSpPr>
              <a:grpSpLocks/>
            </p:cNvGrpSpPr>
            <p:nvPr/>
          </p:nvGrpSpPr>
          <p:grpSpPr bwMode="auto">
            <a:xfrm>
              <a:off x="2400" y="2107"/>
              <a:ext cx="1057" cy="386"/>
              <a:chOff x="1536" y="2400"/>
              <a:chExt cx="1584" cy="624"/>
            </a:xfrm>
          </p:grpSpPr>
          <p:sp>
            <p:nvSpPr>
              <p:cNvPr id="56" name="Line 13"/>
              <p:cNvSpPr>
                <a:spLocks noChangeShapeType="1"/>
              </p:cNvSpPr>
              <p:nvPr/>
            </p:nvSpPr>
            <p:spPr bwMode="auto">
              <a:xfrm flipH="1">
                <a:off x="1536" y="2400"/>
                <a:ext cx="776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57" name="Line 14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808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58" name="Line 15"/>
              <p:cNvSpPr>
                <a:spLocks noChangeShapeType="1"/>
              </p:cNvSpPr>
              <p:nvPr/>
            </p:nvSpPr>
            <p:spPr bwMode="auto">
              <a:xfrm flipH="1">
                <a:off x="2021" y="2400"/>
                <a:ext cx="291" cy="624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59" name="Line 16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280" cy="62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</p:grpSp>
        <p:sp>
          <p:nvSpPr>
            <p:cNvPr id="50" name="Text Box 17"/>
            <p:cNvSpPr txBox="1">
              <a:spLocks noChangeArrowheads="1"/>
            </p:cNvSpPr>
            <p:nvPr/>
          </p:nvSpPr>
          <p:spPr bwMode="auto">
            <a:xfrm>
              <a:off x="3096" y="1680"/>
              <a:ext cx="373" cy="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dirty="0">
                  <a:solidFill>
                    <a:srgbClr val="C00000"/>
                  </a:solidFill>
                  <a:latin typeface="Calibri"/>
                  <a:cs typeface="Calibri"/>
                  <a:sym typeface="Symbol" pitchFamily="18" charset="2"/>
                </a:rPr>
                <a:t>(s</a:t>
              </a:r>
              <a:r>
                <a:rPr lang="en-US" dirty="0">
                  <a:solidFill>
                    <a:srgbClr val="C00000"/>
                  </a:solidFill>
                  <a:latin typeface="Calibri"/>
                  <a:cs typeface="Calibri"/>
                </a:rPr>
                <a:t>)</a:t>
              </a:r>
            </a:p>
          </p:txBody>
        </p:sp>
        <p:sp>
          <p:nvSpPr>
            <p:cNvPr id="51" name="Text Box 18"/>
            <p:cNvSpPr txBox="1">
              <a:spLocks noChangeArrowheads="1"/>
            </p:cNvSpPr>
            <p:nvPr/>
          </p:nvSpPr>
          <p:spPr bwMode="auto">
            <a:xfrm>
              <a:off x="3216" y="1401"/>
              <a:ext cx="129" cy="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dirty="0">
                  <a:solidFill>
                    <a:srgbClr val="0000FF"/>
                  </a:solidFill>
                  <a:latin typeface="Calibri"/>
                  <a:cs typeface="Calibri"/>
                </a:rPr>
                <a:t>s</a:t>
              </a:r>
            </a:p>
          </p:txBody>
        </p:sp>
        <p:sp>
          <p:nvSpPr>
            <p:cNvPr id="52" name="Text Box 19"/>
            <p:cNvSpPr txBox="1">
              <a:spLocks noChangeArrowheads="1"/>
            </p:cNvSpPr>
            <p:nvPr/>
          </p:nvSpPr>
          <p:spPr bwMode="auto">
            <a:xfrm>
              <a:off x="3024" y="1920"/>
              <a:ext cx="559" cy="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dirty="0">
                  <a:solidFill>
                    <a:srgbClr val="008000"/>
                  </a:solidFill>
                  <a:latin typeface="Calibri"/>
                  <a:cs typeface="Calibri"/>
                </a:rPr>
                <a:t>s, </a:t>
              </a:r>
              <a:r>
                <a:rPr lang="en-US" dirty="0">
                  <a:solidFill>
                    <a:srgbClr val="008000"/>
                  </a:solidFill>
                  <a:latin typeface="Calibri"/>
                  <a:cs typeface="Calibri"/>
                  <a:sym typeface="Symbol" pitchFamily="18" charset="2"/>
                </a:rPr>
                <a:t>(s</a:t>
              </a:r>
              <a:r>
                <a:rPr lang="en-US" dirty="0">
                  <a:solidFill>
                    <a:srgbClr val="008000"/>
                  </a:solidFill>
                  <a:latin typeface="Calibri"/>
                  <a:cs typeface="Calibri"/>
                </a:rPr>
                <a:t>)</a:t>
              </a:r>
            </a:p>
          </p:txBody>
        </p:sp>
        <p:sp>
          <p:nvSpPr>
            <p:cNvPr id="53" name="Text Box 20"/>
            <p:cNvSpPr txBox="1">
              <a:spLocks noChangeArrowheads="1"/>
            </p:cNvSpPr>
            <p:nvPr/>
          </p:nvSpPr>
          <p:spPr bwMode="auto">
            <a:xfrm>
              <a:off x="2435" y="2271"/>
              <a:ext cx="661" cy="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dirty="0">
                  <a:latin typeface="Calibri"/>
                  <a:cs typeface="Calibri"/>
                </a:rPr>
                <a:t>s,</a:t>
              </a:r>
              <a:r>
                <a:rPr lang="en-US" dirty="0">
                  <a:latin typeface="Calibri"/>
                  <a:cs typeface="Calibri"/>
                  <a:sym typeface="Symbol" pitchFamily="18" charset="2"/>
                </a:rPr>
                <a:t> (s</a:t>
              </a:r>
              <a:r>
                <a:rPr lang="en-US" dirty="0">
                  <a:latin typeface="Calibri"/>
                  <a:cs typeface="Calibri"/>
                </a:rPr>
                <a:t>),s</a:t>
              </a:r>
              <a:r>
                <a:rPr lang="ja-JP" altLang="en-US">
                  <a:latin typeface="Calibri"/>
                  <a:cs typeface="Calibri"/>
                </a:rPr>
                <a:t>’</a:t>
              </a:r>
              <a:endParaRPr lang="en-US" dirty="0">
                <a:latin typeface="Calibri"/>
                <a:cs typeface="Calibri"/>
              </a:endParaRPr>
            </a:p>
          </p:txBody>
        </p:sp>
        <p:sp>
          <p:nvSpPr>
            <p:cNvPr id="54" name="AutoShape 21"/>
            <p:cNvSpPr>
              <a:spLocks noChangeArrowheads="1"/>
            </p:cNvSpPr>
            <p:nvPr/>
          </p:nvSpPr>
          <p:spPr bwMode="auto">
            <a:xfrm>
              <a:off x="3019" y="2499"/>
              <a:ext cx="154" cy="123"/>
            </a:xfrm>
            <a:prstGeom prst="triangle">
              <a:avLst>
                <a:gd name="adj" fmla="val 500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r" rtl="1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55" name="Text Box 22"/>
            <p:cNvSpPr txBox="1">
              <a:spLocks noChangeArrowheads="1"/>
            </p:cNvSpPr>
            <p:nvPr/>
          </p:nvSpPr>
          <p:spPr bwMode="auto">
            <a:xfrm>
              <a:off x="3096" y="2448"/>
              <a:ext cx="331" cy="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r" rtl="1">
                <a:spcBef>
                  <a:spcPct val="50000"/>
                </a:spcBef>
              </a:pPr>
              <a:r>
                <a:rPr lang="en-US" dirty="0">
                  <a:solidFill>
                    <a:srgbClr val="0000FF"/>
                  </a:solidFill>
                  <a:latin typeface="Calibri"/>
                  <a:cs typeface="Calibri"/>
                </a:rPr>
                <a:t>s</a:t>
              </a:r>
              <a:r>
                <a:rPr lang="ja-JP" altLang="en-US">
                  <a:solidFill>
                    <a:srgbClr val="0000FF"/>
                  </a:solidFill>
                  <a:latin typeface="Calibri"/>
                  <a:cs typeface="Calibri"/>
                </a:rPr>
                <a:t>’</a:t>
              </a:r>
              <a:endParaRPr lang="en-US" dirty="0">
                <a:solidFill>
                  <a:srgbClr val="0000FF"/>
                </a:solidFill>
                <a:latin typeface="Calibri"/>
                <a:cs typeface="Calibri"/>
              </a:endParaRPr>
            </a:p>
          </p:txBody>
        </p:sp>
      </p:grpSp>
      <p:pic>
        <p:nvPicPr>
          <p:cNvPr id="62" name="Picture 61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/>
          <a:stretch>
            <a:fillRect/>
          </a:stretch>
        </p:blipFill>
        <p:spPr bwMode="auto">
          <a:xfrm>
            <a:off x="1645210" y="4996860"/>
            <a:ext cx="5303054" cy="484368"/>
          </a:xfrm>
          <a:prstGeom prst="rect">
            <a:avLst/>
          </a:prstGeom>
          <a:noFill/>
          <a:ln/>
          <a:effectLst/>
        </p:spPr>
      </p:pic>
    </p:spTree>
    <p:extLst>
      <p:ext uri="{BB962C8B-B14F-4D97-AF65-F5344CB8AC3E}">
        <p14:creationId xmlns:p14="http://schemas.microsoft.com/office/powerpoint/2010/main" val="4169292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Evaluaci</a:t>
            </a:r>
            <a:r>
              <a:rPr lang="es-ES" dirty="0" err="1"/>
              <a:t>ón</a:t>
            </a:r>
            <a:r>
              <a:rPr lang="es-ES" dirty="0"/>
              <a:t> de políticas</a:t>
            </a:r>
            <a:endParaRPr lang="es-MX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55793" y="2059372"/>
            <a:ext cx="3444699" cy="3421856"/>
          </a:xfrm>
          <a:prstGeom prst="rect">
            <a:avLst/>
          </a:prstGeom>
          <a:noFill/>
        </p:spPr>
      </p:pic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29557" y="2059372"/>
            <a:ext cx="3485816" cy="3421856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1776022" y="1825451"/>
            <a:ext cx="2857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latin typeface="Calibri"/>
                <a:cs typeface="Calibri"/>
              </a:rPr>
              <a:t>Siempre</a:t>
            </a:r>
            <a:r>
              <a:rPr lang="en-US" dirty="0">
                <a:latin typeface="Calibri"/>
                <a:cs typeface="Calibri"/>
              </a:rPr>
              <a:t> </a:t>
            </a:r>
            <a:r>
              <a:rPr lang="en-US" dirty="0" err="1">
                <a:latin typeface="Calibri"/>
                <a:cs typeface="Calibri"/>
              </a:rPr>
              <a:t>ve</a:t>
            </a:r>
            <a:r>
              <a:rPr lang="en-US" dirty="0">
                <a:latin typeface="Calibri"/>
                <a:cs typeface="Calibri"/>
              </a:rPr>
              <a:t> a la </a:t>
            </a:r>
            <a:r>
              <a:rPr lang="en-US" dirty="0" err="1">
                <a:latin typeface="Calibri"/>
                <a:cs typeface="Calibri"/>
              </a:rPr>
              <a:t>derecha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872962" y="1825451"/>
            <a:ext cx="2857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latin typeface="Calibri"/>
                <a:cs typeface="Calibri"/>
              </a:rPr>
              <a:t>Siempre</a:t>
            </a:r>
            <a:r>
              <a:rPr lang="en-US" dirty="0">
                <a:latin typeface="Calibri"/>
                <a:cs typeface="Calibri"/>
              </a:rPr>
              <a:t> </a:t>
            </a:r>
            <a:r>
              <a:rPr lang="en-US" dirty="0" err="1">
                <a:latin typeface="Calibri"/>
                <a:cs typeface="Calibri"/>
              </a:rPr>
              <a:t>ve</a:t>
            </a:r>
            <a:r>
              <a:rPr lang="en-US" dirty="0">
                <a:latin typeface="Calibri"/>
                <a:cs typeface="Calibri"/>
              </a:rPr>
              <a:t> al </a:t>
            </a:r>
            <a:r>
              <a:rPr lang="en-US" dirty="0" err="1">
                <a:latin typeface="Calibri"/>
                <a:cs typeface="Calibri"/>
              </a:rPr>
              <a:t>frente</a:t>
            </a:r>
            <a:endParaRPr lang="en-US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23119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Evaluaci</a:t>
            </a:r>
            <a:r>
              <a:rPr lang="es-ES" dirty="0" err="1"/>
              <a:t>ón</a:t>
            </a:r>
            <a:r>
              <a:rPr lang="es-ES" dirty="0"/>
              <a:t> de políticas</a:t>
            </a:r>
            <a:endParaRPr lang="es-MX" dirty="0"/>
          </a:p>
        </p:txBody>
      </p:sp>
      <p:sp>
        <p:nvSpPr>
          <p:cNvPr id="11" name="Rectangle 10"/>
          <p:cNvSpPr/>
          <p:nvPr/>
        </p:nvSpPr>
        <p:spPr>
          <a:xfrm>
            <a:off x="1953760" y="2228850"/>
            <a:ext cx="2286000" cy="302895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Calibri"/>
              <a:cs typeface="Calibri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029222" y="2228850"/>
            <a:ext cx="2286000" cy="302895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Calibri"/>
              <a:cs typeface="Calibri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668010" y="1825451"/>
            <a:ext cx="2857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cs typeface="Calibri"/>
              </a:rPr>
              <a:t>Siempre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ve</a:t>
            </a:r>
            <a:r>
              <a:rPr lang="en-US" dirty="0">
                <a:cs typeface="Calibri"/>
              </a:rPr>
              <a:t> a la </a:t>
            </a:r>
            <a:r>
              <a:rPr lang="en-US" dirty="0" err="1">
                <a:cs typeface="Calibri"/>
              </a:rPr>
              <a:t>derecha</a:t>
            </a:r>
            <a:endParaRPr lang="en-US" dirty="0">
              <a:cs typeface="Calibri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764950" y="1825451"/>
            <a:ext cx="2857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latin typeface="Calibri"/>
                <a:cs typeface="Calibri"/>
              </a:rPr>
              <a:t>Siempre</a:t>
            </a:r>
            <a:r>
              <a:rPr lang="en-US" dirty="0">
                <a:latin typeface="Calibri"/>
                <a:cs typeface="Calibri"/>
              </a:rPr>
              <a:t> </a:t>
            </a:r>
            <a:r>
              <a:rPr lang="en-US" dirty="0" err="1">
                <a:latin typeface="Calibri"/>
                <a:cs typeface="Calibri"/>
              </a:rPr>
              <a:t>ve</a:t>
            </a:r>
            <a:r>
              <a:rPr lang="en-US" dirty="0">
                <a:latin typeface="Calibri"/>
                <a:cs typeface="Calibri"/>
              </a:rPr>
              <a:t> al </a:t>
            </a:r>
            <a:r>
              <a:rPr lang="en-US" dirty="0" err="1">
                <a:latin typeface="Calibri"/>
                <a:cs typeface="Calibri"/>
              </a:rPr>
              <a:t>frente</a:t>
            </a:r>
            <a:endParaRPr lang="en-US" dirty="0">
              <a:latin typeface="Calibri"/>
              <a:cs typeface="Calibri"/>
            </a:endParaRPr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5" t="8813" r="71526" b="32430"/>
          <a:stretch/>
        </p:blipFill>
        <p:spPr bwMode="auto">
          <a:xfrm>
            <a:off x="6029222" y="2228851"/>
            <a:ext cx="2301498" cy="30221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00" t="16271" r="67839" b="25876"/>
          <a:stretch/>
        </p:blipFill>
        <p:spPr bwMode="auto">
          <a:xfrm>
            <a:off x="1975851" y="2246662"/>
            <a:ext cx="2255003" cy="2975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67243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Evaluación de políticas</a:t>
            </a:r>
            <a:endParaRPr lang="es-MX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326853" y="1825451"/>
            <a:ext cx="5370019" cy="3709782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80000"/>
              </a:lnSpc>
            </a:pPr>
            <a:r>
              <a:rPr lang="en-US" sz="1800" dirty="0">
                <a:solidFill>
                  <a:schemeClr val="tx1"/>
                </a:solidFill>
                <a:latin typeface="Calibri"/>
                <a:cs typeface="Calibri"/>
              </a:rPr>
              <a:t>¿C</a:t>
            </a:r>
            <a:r>
              <a:rPr lang="es-ES" sz="1800" dirty="0" err="1">
                <a:solidFill>
                  <a:schemeClr val="tx1"/>
                </a:solidFill>
                <a:latin typeface="Calibri"/>
                <a:cs typeface="Calibri"/>
              </a:rPr>
              <a:t>ómo</a:t>
            </a:r>
            <a:r>
              <a:rPr lang="es-ES" sz="1800" dirty="0">
                <a:solidFill>
                  <a:schemeClr val="tx1"/>
                </a:solidFill>
                <a:latin typeface="Calibri"/>
                <a:cs typeface="Calibri"/>
              </a:rPr>
              <a:t> calculamos </a:t>
            </a:r>
            <a:r>
              <a:rPr lang="en-US" sz="1800" dirty="0" err="1">
                <a:solidFill>
                  <a:schemeClr val="tx1"/>
                </a:solidFill>
                <a:latin typeface="Calibri"/>
                <a:cs typeface="Calibri"/>
              </a:rPr>
              <a:t>las</a:t>
            </a:r>
            <a:r>
              <a:rPr lang="en-US" sz="1800" dirty="0">
                <a:solidFill>
                  <a:schemeClr val="tx1"/>
                </a:solidFill>
                <a:latin typeface="Calibri"/>
                <a:cs typeface="Calibri"/>
              </a:rPr>
              <a:t> V’s para </a:t>
            </a:r>
            <a:r>
              <a:rPr lang="en-US" sz="1800" dirty="0" err="1">
                <a:solidFill>
                  <a:schemeClr val="tx1"/>
                </a:solidFill>
                <a:latin typeface="Calibri"/>
                <a:cs typeface="Calibri"/>
              </a:rPr>
              <a:t>una</a:t>
            </a:r>
            <a:r>
              <a:rPr lang="en-US" sz="1800" dirty="0">
                <a:solidFill>
                  <a:schemeClr val="tx1"/>
                </a:solidFill>
                <a:latin typeface="Calibri"/>
                <a:cs typeface="Calibri"/>
              </a:rPr>
              <a:t> pol</a:t>
            </a:r>
            <a:r>
              <a:rPr lang="es-ES" sz="1800" dirty="0" err="1">
                <a:solidFill>
                  <a:schemeClr val="tx1"/>
                </a:solidFill>
                <a:latin typeface="Calibri"/>
                <a:cs typeface="Calibri"/>
              </a:rPr>
              <a:t>ítica</a:t>
            </a:r>
            <a:r>
              <a:rPr lang="es-ES" sz="1800" dirty="0">
                <a:solidFill>
                  <a:schemeClr val="tx1"/>
                </a:solidFill>
                <a:latin typeface="Calibri"/>
                <a:cs typeface="Calibri"/>
              </a:rPr>
              <a:t> fija </a:t>
            </a:r>
            <a:r>
              <a:rPr lang="en-US" sz="1800" dirty="0">
                <a:solidFill>
                  <a:schemeClr val="tx1"/>
                </a:solidFill>
                <a:latin typeface="Calibri"/>
                <a:cs typeface="Calibri"/>
                <a:sym typeface="Symbol" pitchFamily="18" charset="2"/>
              </a:rPr>
              <a:t></a:t>
            </a:r>
            <a:r>
              <a:rPr lang="en-US" sz="1800" dirty="0">
                <a:solidFill>
                  <a:schemeClr val="tx1"/>
                </a:solidFill>
                <a:latin typeface="Calibri"/>
                <a:cs typeface="Calibri"/>
              </a:rPr>
              <a:t>?</a:t>
            </a:r>
          </a:p>
          <a:p>
            <a:pPr>
              <a:lnSpc>
                <a:spcPct val="80000"/>
              </a:lnSpc>
            </a:pPr>
            <a:endParaRPr lang="en-US" sz="1800" dirty="0">
              <a:solidFill>
                <a:schemeClr val="tx1"/>
              </a:solidFill>
              <a:latin typeface="Calibri"/>
              <a:cs typeface="Calibri"/>
            </a:endParaRPr>
          </a:p>
          <a:p>
            <a:pPr>
              <a:lnSpc>
                <a:spcPct val="80000"/>
              </a:lnSpc>
            </a:pPr>
            <a:r>
              <a:rPr lang="en-US" sz="1800" dirty="0">
                <a:solidFill>
                  <a:schemeClr val="tx1"/>
                </a:solidFill>
                <a:latin typeface="Calibri"/>
                <a:cs typeface="Calibri"/>
              </a:rPr>
              <a:t>Idea 1: </a:t>
            </a:r>
            <a:r>
              <a:rPr lang="en-US" sz="1800" dirty="0" err="1">
                <a:solidFill>
                  <a:schemeClr val="tx1"/>
                </a:solidFill>
                <a:latin typeface="Calibri"/>
                <a:cs typeface="Calibri"/>
              </a:rPr>
              <a:t>Convierte</a:t>
            </a:r>
            <a:r>
              <a:rPr lang="en-US" sz="180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Calibri"/>
                <a:cs typeface="Calibri"/>
              </a:rPr>
              <a:t>las</a:t>
            </a:r>
            <a:r>
              <a:rPr lang="en-US" sz="180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Calibri"/>
                <a:cs typeface="Calibri"/>
              </a:rPr>
              <a:t>ecuaci</a:t>
            </a:r>
            <a:r>
              <a:rPr lang="es-ES" sz="1800" dirty="0" err="1">
                <a:solidFill>
                  <a:schemeClr val="tx1"/>
                </a:solidFill>
                <a:latin typeface="Calibri"/>
                <a:cs typeface="Calibri"/>
              </a:rPr>
              <a:t>ones</a:t>
            </a:r>
            <a:r>
              <a:rPr lang="es-ES" sz="1800" dirty="0">
                <a:solidFill>
                  <a:schemeClr val="tx1"/>
                </a:solidFill>
                <a:latin typeface="Calibri"/>
                <a:cs typeface="Calibri"/>
              </a:rPr>
              <a:t> recursivas de </a:t>
            </a:r>
            <a:r>
              <a:rPr lang="es-ES" sz="1800" dirty="0" err="1">
                <a:solidFill>
                  <a:schemeClr val="tx1"/>
                </a:solidFill>
                <a:latin typeface="Calibri"/>
                <a:cs typeface="Calibri"/>
              </a:rPr>
              <a:t>Bellman</a:t>
            </a:r>
            <a:r>
              <a:rPr lang="es-ES" sz="1800" dirty="0">
                <a:solidFill>
                  <a:schemeClr val="tx1"/>
                </a:solidFill>
                <a:latin typeface="Calibri"/>
                <a:cs typeface="Calibri"/>
              </a:rPr>
              <a:t> en actualizaciones (como iteración de valores)</a:t>
            </a:r>
            <a:endParaRPr lang="en-US" sz="1800" dirty="0">
              <a:solidFill>
                <a:schemeClr val="tx1"/>
              </a:solidFill>
              <a:latin typeface="Calibri"/>
              <a:cs typeface="Calibri"/>
            </a:endParaRPr>
          </a:p>
          <a:p>
            <a:pPr>
              <a:lnSpc>
                <a:spcPct val="80000"/>
              </a:lnSpc>
            </a:pPr>
            <a:endParaRPr lang="en-US" sz="1800" dirty="0">
              <a:solidFill>
                <a:schemeClr val="tx1"/>
              </a:solidFill>
              <a:latin typeface="Calibri"/>
              <a:cs typeface="Calibri"/>
            </a:endParaRPr>
          </a:p>
          <a:p>
            <a:pPr>
              <a:lnSpc>
                <a:spcPct val="80000"/>
              </a:lnSpc>
            </a:pPr>
            <a:endParaRPr lang="en-US" sz="2700" dirty="0">
              <a:solidFill>
                <a:schemeClr val="tx1"/>
              </a:solidFill>
              <a:latin typeface="Calibri"/>
              <a:cs typeface="Calibri"/>
            </a:endParaRPr>
          </a:p>
          <a:p>
            <a:pPr>
              <a:lnSpc>
                <a:spcPct val="80000"/>
              </a:lnSpc>
            </a:pPr>
            <a:endParaRPr lang="en-US" sz="2700" dirty="0">
              <a:solidFill>
                <a:schemeClr val="tx1"/>
              </a:solidFill>
              <a:latin typeface="Calibri"/>
              <a:cs typeface="Calibri"/>
            </a:endParaRPr>
          </a:p>
          <a:p>
            <a:pPr>
              <a:lnSpc>
                <a:spcPct val="80000"/>
              </a:lnSpc>
            </a:pPr>
            <a:endParaRPr lang="en-US" sz="1800" dirty="0">
              <a:solidFill>
                <a:schemeClr val="tx1"/>
              </a:solidFill>
              <a:latin typeface="Calibri"/>
              <a:cs typeface="Calibri"/>
            </a:endParaRPr>
          </a:p>
          <a:p>
            <a:pPr>
              <a:lnSpc>
                <a:spcPct val="80000"/>
              </a:lnSpc>
            </a:pPr>
            <a:r>
              <a:rPr lang="en-US" sz="1800" dirty="0" err="1">
                <a:solidFill>
                  <a:schemeClr val="tx1"/>
                </a:solidFill>
                <a:latin typeface="Calibri"/>
                <a:cs typeface="Calibri"/>
              </a:rPr>
              <a:t>Eficiencia</a:t>
            </a:r>
            <a:r>
              <a:rPr lang="en-US" sz="1800" dirty="0">
                <a:solidFill>
                  <a:schemeClr val="tx1"/>
                </a:solidFill>
                <a:latin typeface="Calibri"/>
                <a:cs typeface="Calibri"/>
              </a:rPr>
              <a:t>: O(S</a:t>
            </a:r>
            <a:r>
              <a:rPr lang="en-US" sz="1800" baseline="30000" dirty="0">
                <a:solidFill>
                  <a:schemeClr val="tx1"/>
                </a:solidFill>
                <a:latin typeface="Calibri"/>
                <a:cs typeface="Calibri"/>
              </a:rPr>
              <a:t>2</a:t>
            </a:r>
            <a:r>
              <a:rPr lang="en-US" sz="1800" dirty="0">
                <a:solidFill>
                  <a:schemeClr val="tx1"/>
                </a:solidFill>
                <a:latin typeface="Calibri"/>
                <a:cs typeface="Calibri"/>
              </a:rPr>
              <a:t>) </a:t>
            </a:r>
            <a:r>
              <a:rPr lang="en-US" sz="1800" dirty="0" err="1">
                <a:solidFill>
                  <a:schemeClr val="tx1"/>
                </a:solidFill>
                <a:latin typeface="Calibri"/>
                <a:cs typeface="Calibri"/>
              </a:rPr>
              <a:t>por</a:t>
            </a:r>
            <a:r>
              <a:rPr lang="en-US" sz="180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Calibri"/>
                <a:cs typeface="Calibri"/>
              </a:rPr>
              <a:t>iteraci</a:t>
            </a:r>
            <a:r>
              <a:rPr lang="es-ES" sz="1800" dirty="0" err="1">
                <a:solidFill>
                  <a:schemeClr val="tx1"/>
                </a:solidFill>
                <a:latin typeface="Calibri"/>
                <a:cs typeface="Calibri"/>
              </a:rPr>
              <a:t>ó</a:t>
            </a:r>
            <a:r>
              <a:rPr lang="en-US" sz="1800" dirty="0">
                <a:solidFill>
                  <a:schemeClr val="tx1"/>
                </a:solidFill>
                <a:latin typeface="Calibri"/>
                <a:cs typeface="Calibri"/>
              </a:rPr>
              <a:t>n</a:t>
            </a:r>
          </a:p>
          <a:p>
            <a:pPr>
              <a:lnSpc>
                <a:spcPct val="80000"/>
              </a:lnSpc>
            </a:pPr>
            <a:endParaRPr lang="en-US" sz="1800" dirty="0">
              <a:solidFill>
                <a:schemeClr val="tx1"/>
              </a:solidFill>
              <a:latin typeface="Calibri"/>
              <a:cs typeface="Calibri"/>
            </a:endParaRPr>
          </a:p>
          <a:p>
            <a:pPr>
              <a:lnSpc>
                <a:spcPct val="80000"/>
              </a:lnSpc>
            </a:pPr>
            <a:r>
              <a:rPr lang="en-US" sz="1800" dirty="0">
                <a:solidFill>
                  <a:schemeClr val="tx1"/>
                </a:solidFill>
                <a:latin typeface="Calibri"/>
                <a:cs typeface="Calibri"/>
              </a:rPr>
              <a:t>Idea 2: Sin los m</a:t>
            </a:r>
            <a:r>
              <a:rPr lang="es-ES" sz="1800" dirty="0" err="1">
                <a:solidFill>
                  <a:schemeClr val="tx1"/>
                </a:solidFill>
                <a:latin typeface="Calibri"/>
                <a:cs typeface="Calibri"/>
              </a:rPr>
              <a:t>áximos</a:t>
            </a:r>
            <a:r>
              <a:rPr lang="es-ES" sz="1800" dirty="0">
                <a:solidFill>
                  <a:schemeClr val="tx1"/>
                </a:solidFill>
                <a:latin typeface="Calibri"/>
                <a:cs typeface="Calibri"/>
              </a:rPr>
              <a:t>, las ecuaciones de </a:t>
            </a:r>
            <a:r>
              <a:rPr lang="es-ES" sz="1800" dirty="0" err="1">
                <a:solidFill>
                  <a:schemeClr val="tx1"/>
                </a:solidFill>
                <a:latin typeface="Calibri"/>
                <a:cs typeface="Calibri"/>
              </a:rPr>
              <a:t>Bellman</a:t>
            </a:r>
            <a:r>
              <a:rPr lang="es-ES" sz="1800" dirty="0">
                <a:solidFill>
                  <a:schemeClr val="tx1"/>
                </a:solidFill>
                <a:latin typeface="Calibri"/>
                <a:cs typeface="Calibri"/>
              </a:rPr>
              <a:t> solo son un sistema lineal de ecuaciones</a:t>
            </a:r>
            <a:endParaRPr lang="en-US" sz="1800" dirty="0">
              <a:solidFill>
                <a:schemeClr val="tx1"/>
              </a:solidFill>
              <a:latin typeface="Calibri"/>
              <a:cs typeface="Calibri"/>
            </a:endParaRPr>
          </a:p>
          <a:p>
            <a:pPr lvl="1">
              <a:lnSpc>
                <a:spcPct val="80000"/>
              </a:lnSpc>
            </a:pPr>
            <a:r>
              <a:rPr lang="en-US" sz="1500" dirty="0" err="1">
                <a:latin typeface="Calibri"/>
                <a:cs typeface="Calibri"/>
              </a:rPr>
              <a:t>Resuelve</a:t>
            </a:r>
            <a:r>
              <a:rPr lang="en-US" sz="1500" dirty="0">
                <a:latin typeface="Calibri"/>
                <a:cs typeface="Calibri"/>
              </a:rPr>
              <a:t> con </a:t>
            </a:r>
            <a:r>
              <a:rPr lang="en-US" sz="1500" dirty="0" err="1">
                <a:latin typeface="Calibri"/>
                <a:cs typeface="Calibri"/>
              </a:rPr>
              <a:t>Matlab</a:t>
            </a:r>
            <a:r>
              <a:rPr lang="en-US" sz="1500" dirty="0">
                <a:latin typeface="Calibri"/>
                <a:cs typeface="Calibri"/>
              </a:rPr>
              <a:t> (o t</a:t>
            </a:r>
            <a:r>
              <a:rPr lang="es-ES" sz="1500" dirty="0">
                <a:latin typeface="Calibri"/>
                <a:cs typeface="Calibri"/>
              </a:rPr>
              <a:t>ú solucionador de sistemas lineales favorito</a:t>
            </a:r>
            <a:r>
              <a:rPr lang="en-US" sz="1500" dirty="0">
                <a:latin typeface="Calibri"/>
                <a:cs typeface="Calibri"/>
              </a:rPr>
              <a:t>)</a:t>
            </a:r>
          </a:p>
        </p:txBody>
      </p:sp>
      <p:grpSp>
        <p:nvGrpSpPr>
          <p:cNvPr id="45" name="Group 44"/>
          <p:cNvGrpSpPr>
            <a:grpSpLocks/>
          </p:cNvGrpSpPr>
          <p:nvPr/>
        </p:nvGrpSpPr>
        <p:grpSpPr bwMode="auto">
          <a:xfrm>
            <a:off x="7003714" y="2277461"/>
            <a:ext cx="1942772" cy="2088931"/>
            <a:chOff x="2400" y="1401"/>
            <a:chExt cx="1183" cy="1272"/>
          </a:xfrm>
        </p:grpSpPr>
        <p:sp>
          <p:nvSpPr>
            <p:cNvPr id="46" name="AutoShape 5"/>
            <p:cNvSpPr>
              <a:spLocks noChangeArrowheads="1"/>
            </p:cNvSpPr>
            <p:nvPr/>
          </p:nvSpPr>
          <p:spPr bwMode="auto">
            <a:xfrm>
              <a:off x="3070" y="1488"/>
              <a:ext cx="155" cy="124"/>
            </a:xfrm>
            <a:prstGeom prst="triangle">
              <a:avLst>
                <a:gd name="adj" fmla="val 500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47" name="Line 9"/>
            <p:cNvSpPr>
              <a:spLocks noChangeShapeType="1"/>
            </p:cNvSpPr>
            <p:nvPr/>
          </p:nvSpPr>
          <p:spPr bwMode="auto">
            <a:xfrm flipH="1">
              <a:off x="2916" y="1617"/>
              <a:ext cx="232" cy="361"/>
            </a:xfrm>
            <a:prstGeom prst="line">
              <a:avLst/>
            </a:prstGeom>
            <a:noFill/>
            <a:ln w="28575">
              <a:solidFill>
                <a:srgbClr val="C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48" name="Oval 11"/>
            <p:cNvSpPr>
              <a:spLocks noChangeArrowheads="1"/>
            </p:cNvSpPr>
            <p:nvPr/>
          </p:nvSpPr>
          <p:spPr bwMode="auto">
            <a:xfrm>
              <a:off x="2864" y="1978"/>
              <a:ext cx="129" cy="129"/>
            </a:xfrm>
            <a:prstGeom prst="ellipse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grpSp>
          <p:nvGrpSpPr>
            <p:cNvPr id="49" name="Group 12"/>
            <p:cNvGrpSpPr>
              <a:grpSpLocks/>
            </p:cNvGrpSpPr>
            <p:nvPr/>
          </p:nvGrpSpPr>
          <p:grpSpPr bwMode="auto">
            <a:xfrm>
              <a:off x="2400" y="2107"/>
              <a:ext cx="1057" cy="386"/>
              <a:chOff x="1536" y="2400"/>
              <a:chExt cx="1584" cy="624"/>
            </a:xfrm>
          </p:grpSpPr>
          <p:sp>
            <p:nvSpPr>
              <p:cNvPr id="56" name="Line 13"/>
              <p:cNvSpPr>
                <a:spLocks noChangeShapeType="1"/>
              </p:cNvSpPr>
              <p:nvPr/>
            </p:nvSpPr>
            <p:spPr bwMode="auto">
              <a:xfrm flipH="1">
                <a:off x="1536" y="2400"/>
                <a:ext cx="776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57" name="Line 14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808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58" name="Line 15"/>
              <p:cNvSpPr>
                <a:spLocks noChangeShapeType="1"/>
              </p:cNvSpPr>
              <p:nvPr/>
            </p:nvSpPr>
            <p:spPr bwMode="auto">
              <a:xfrm flipH="1">
                <a:off x="2021" y="2400"/>
                <a:ext cx="291" cy="624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59" name="Line 16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280" cy="62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</p:grpSp>
        <p:sp>
          <p:nvSpPr>
            <p:cNvPr id="50" name="Text Box 17"/>
            <p:cNvSpPr txBox="1">
              <a:spLocks noChangeArrowheads="1"/>
            </p:cNvSpPr>
            <p:nvPr/>
          </p:nvSpPr>
          <p:spPr bwMode="auto">
            <a:xfrm>
              <a:off x="3096" y="1680"/>
              <a:ext cx="373" cy="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dirty="0">
                  <a:solidFill>
                    <a:srgbClr val="C00000"/>
                  </a:solidFill>
                  <a:latin typeface="Calibri"/>
                  <a:cs typeface="Calibri"/>
                  <a:sym typeface="Symbol" pitchFamily="18" charset="2"/>
                </a:rPr>
                <a:t>(s</a:t>
              </a:r>
              <a:r>
                <a:rPr lang="en-US" dirty="0">
                  <a:solidFill>
                    <a:srgbClr val="C00000"/>
                  </a:solidFill>
                  <a:latin typeface="Calibri"/>
                  <a:cs typeface="Calibri"/>
                </a:rPr>
                <a:t>)</a:t>
              </a:r>
            </a:p>
          </p:txBody>
        </p:sp>
        <p:sp>
          <p:nvSpPr>
            <p:cNvPr id="51" name="Text Box 18"/>
            <p:cNvSpPr txBox="1">
              <a:spLocks noChangeArrowheads="1"/>
            </p:cNvSpPr>
            <p:nvPr/>
          </p:nvSpPr>
          <p:spPr bwMode="auto">
            <a:xfrm>
              <a:off x="3216" y="1401"/>
              <a:ext cx="129" cy="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dirty="0">
                  <a:solidFill>
                    <a:srgbClr val="0000FF"/>
                  </a:solidFill>
                  <a:latin typeface="Calibri"/>
                  <a:cs typeface="Calibri"/>
                </a:rPr>
                <a:t>s</a:t>
              </a:r>
            </a:p>
          </p:txBody>
        </p:sp>
        <p:sp>
          <p:nvSpPr>
            <p:cNvPr id="52" name="Text Box 19"/>
            <p:cNvSpPr txBox="1">
              <a:spLocks noChangeArrowheads="1"/>
            </p:cNvSpPr>
            <p:nvPr/>
          </p:nvSpPr>
          <p:spPr bwMode="auto">
            <a:xfrm>
              <a:off x="3024" y="1920"/>
              <a:ext cx="559" cy="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dirty="0">
                  <a:solidFill>
                    <a:srgbClr val="008000"/>
                  </a:solidFill>
                  <a:latin typeface="Calibri"/>
                  <a:cs typeface="Calibri"/>
                </a:rPr>
                <a:t>s, </a:t>
              </a:r>
              <a:r>
                <a:rPr lang="en-US" dirty="0">
                  <a:solidFill>
                    <a:srgbClr val="008000"/>
                  </a:solidFill>
                  <a:latin typeface="Calibri"/>
                  <a:cs typeface="Calibri"/>
                  <a:sym typeface="Symbol" pitchFamily="18" charset="2"/>
                </a:rPr>
                <a:t>(s</a:t>
              </a:r>
              <a:r>
                <a:rPr lang="en-US" dirty="0">
                  <a:solidFill>
                    <a:srgbClr val="008000"/>
                  </a:solidFill>
                  <a:latin typeface="Calibri"/>
                  <a:cs typeface="Calibri"/>
                </a:rPr>
                <a:t>)</a:t>
              </a:r>
            </a:p>
          </p:txBody>
        </p:sp>
        <p:sp>
          <p:nvSpPr>
            <p:cNvPr id="53" name="Text Box 20"/>
            <p:cNvSpPr txBox="1">
              <a:spLocks noChangeArrowheads="1"/>
            </p:cNvSpPr>
            <p:nvPr/>
          </p:nvSpPr>
          <p:spPr bwMode="auto">
            <a:xfrm>
              <a:off x="2435" y="2271"/>
              <a:ext cx="661" cy="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dirty="0">
                  <a:latin typeface="Calibri"/>
                  <a:cs typeface="Calibri"/>
                </a:rPr>
                <a:t>s,</a:t>
              </a:r>
              <a:r>
                <a:rPr lang="en-US" dirty="0">
                  <a:latin typeface="Calibri"/>
                  <a:cs typeface="Calibri"/>
                  <a:sym typeface="Symbol" pitchFamily="18" charset="2"/>
                </a:rPr>
                <a:t> (s</a:t>
              </a:r>
              <a:r>
                <a:rPr lang="en-US" dirty="0">
                  <a:latin typeface="Calibri"/>
                  <a:cs typeface="Calibri"/>
                </a:rPr>
                <a:t>),s</a:t>
              </a:r>
              <a:r>
                <a:rPr lang="ja-JP" altLang="en-US" dirty="0">
                  <a:latin typeface="Calibri"/>
                  <a:cs typeface="Calibri"/>
                </a:rPr>
                <a:t>’</a:t>
              </a:r>
              <a:endParaRPr lang="en-US" dirty="0">
                <a:latin typeface="Calibri"/>
                <a:cs typeface="Calibri"/>
              </a:endParaRPr>
            </a:p>
          </p:txBody>
        </p:sp>
        <p:sp>
          <p:nvSpPr>
            <p:cNvPr id="54" name="AutoShape 21"/>
            <p:cNvSpPr>
              <a:spLocks noChangeArrowheads="1"/>
            </p:cNvSpPr>
            <p:nvPr/>
          </p:nvSpPr>
          <p:spPr bwMode="auto">
            <a:xfrm>
              <a:off x="3019" y="2499"/>
              <a:ext cx="154" cy="123"/>
            </a:xfrm>
            <a:prstGeom prst="triangle">
              <a:avLst>
                <a:gd name="adj" fmla="val 500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r" rtl="1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55" name="Text Box 22"/>
            <p:cNvSpPr txBox="1">
              <a:spLocks noChangeArrowheads="1"/>
            </p:cNvSpPr>
            <p:nvPr/>
          </p:nvSpPr>
          <p:spPr bwMode="auto">
            <a:xfrm>
              <a:off x="3096" y="2448"/>
              <a:ext cx="331" cy="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r" rtl="1">
                <a:spcBef>
                  <a:spcPct val="50000"/>
                </a:spcBef>
              </a:pPr>
              <a:r>
                <a:rPr lang="en-US" dirty="0">
                  <a:solidFill>
                    <a:srgbClr val="0000FF"/>
                  </a:solidFill>
                  <a:latin typeface="Calibri"/>
                  <a:cs typeface="Calibri"/>
                </a:rPr>
                <a:t>s</a:t>
              </a:r>
              <a:r>
                <a:rPr lang="ja-JP" altLang="en-US">
                  <a:solidFill>
                    <a:srgbClr val="0000FF"/>
                  </a:solidFill>
                  <a:latin typeface="Calibri"/>
                  <a:cs typeface="Calibri"/>
                </a:rPr>
                <a:t>’</a:t>
              </a:r>
              <a:endParaRPr lang="en-US" dirty="0">
                <a:solidFill>
                  <a:srgbClr val="0000FF"/>
                </a:solidFill>
                <a:latin typeface="Calibri"/>
                <a:cs typeface="Calibri"/>
              </a:endParaRPr>
            </a:p>
          </p:txBody>
        </p:sp>
      </p:grpSp>
      <p:pic>
        <p:nvPicPr>
          <p:cNvPr id="21" name="Picture 20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/>
          <a:stretch>
            <a:fillRect/>
          </a:stretch>
        </p:blipFill>
        <p:spPr bwMode="auto">
          <a:xfrm>
            <a:off x="1601868" y="3562807"/>
            <a:ext cx="5284957" cy="460259"/>
          </a:xfrm>
          <a:prstGeom prst="rect">
            <a:avLst/>
          </a:prstGeom>
          <a:noFill/>
          <a:ln/>
          <a:effectLst/>
        </p:spPr>
      </p:pic>
      <p:pic>
        <p:nvPicPr>
          <p:cNvPr id="22" name="Picture 21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/>
          <a:stretch>
            <a:fillRect/>
          </a:stretch>
        </p:blipFill>
        <p:spPr bwMode="auto">
          <a:xfrm>
            <a:off x="1624286" y="3081443"/>
            <a:ext cx="1126559" cy="248019"/>
          </a:xfrm>
          <a:prstGeom prst="rect">
            <a:avLst/>
          </a:prstGeom>
          <a:noFill/>
          <a:ln/>
          <a:effectLst/>
        </p:spPr>
      </p:pic>
    </p:spTree>
    <p:extLst>
      <p:ext uri="{BB962C8B-B14F-4D97-AF65-F5344CB8AC3E}">
        <p14:creationId xmlns:p14="http://schemas.microsoft.com/office/powerpoint/2010/main" val="690162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Extracci</a:t>
            </a:r>
            <a:r>
              <a:rPr lang="es-ES" dirty="0" err="1"/>
              <a:t>ón</a:t>
            </a:r>
            <a:r>
              <a:rPr lang="es-ES" dirty="0"/>
              <a:t> de políticas</a:t>
            </a:r>
            <a:endParaRPr lang="es-MX" dirty="0"/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21851" y="1921784"/>
            <a:ext cx="3440474" cy="270292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20926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Acciones en el mundo red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MX" sz="1350" dirty="0">
                <a:solidFill>
                  <a:schemeClr val="tx1"/>
                </a:solidFill>
              </a:rPr>
              <a:t>Mundo deterministico 		        Mundo Red Estocastico</a:t>
            </a:r>
          </a:p>
          <a:p>
            <a:endParaRPr lang="es-MX" sz="1500" dirty="0">
              <a:solidFill>
                <a:schemeClr val="tx1"/>
              </a:solidFill>
            </a:endParaRPr>
          </a:p>
          <a:p>
            <a:endParaRPr lang="es-MX" sz="1500" dirty="0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681790" y="5589241"/>
            <a:ext cx="1620180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ES_tradnl" sz="1200">
                <a:solidFill>
                  <a:schemeClr val="tx1">
                    <a:lumMod val="50000"/>
                    <a:lumOff val="50000"/>
                  </a:schemeClr>
                </a:solidFill>
                <a:latin typeface="Bauhaus 93" charset="0"/>
                <a:ea typeface="Bauhaus 93" charset="0"/>
                <a:cs typeface="Bauhaus 93" charset="0"/>
              </a:rPr>
              <a:t>Inteligencia Artificial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7754" y="2402886"/>
            <a:ext cx="1360512" cy="28417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3362" y="2726923"/>
            <a:ext cx="3428999" cy="2437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818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dirty="0"/>
              <a:t>Computando acciones de los valores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21296" y="2057401"/>
            <a:ext cx="5626968" cy="3394472"/>
          </a:xfrm>
        </p:spPr>
        <p:txBody>
          <a:bodyPr>
            <a:normAutofit fontScale="85000" lnSpcReduction="20000"/>
          </a:bodyPr>
          <a:lstStyle/>
          <a:p>
            <a:r>
              <a:rPr lang="en-US" dirty="0" err="1">
                <a:solidFill>
                  <a:schemeClr val="tx1"/>
                </a:solidFill>
              </a:rPr>
              <a:t>Imaginemos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que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tenemos</a:t>
            </a:r>
            <a:r>
              <a:rPr lang="en-US" dirty="0">
                <a:solidFill>
                  <a:schemeClr val="tx1"/>
                </a:solidFill>
              </a:rPr>
              <a:t> los </a:t>
            </a:r>
            <a:r>
              <a:rPr lang="en-US" dirty="0" err="1">
                <a:solidFill>
                  <a:schemeClr val="tx1"/>
                </a:solidFill>
              </a:rPr>
              <a:t>valores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s-ES" dirty="0">
                <a:solidFill>
                  <a:schemeClr val="tx1"/>
                </a:solidFill>
              </a:rPr>
              <a:t>óptimos de V*(s)</a:t>
            </a:r>
          </a:p>
          <a:p>
            <a:endParaRPr lang="en-US" sz="1500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¿C</a:t>
            </a:r>
            <a:r>
              <a:rPr lang="es-ES" dirty="0" err="1">
                <a:solidFill>
                  <a:schemeClr val="tx1"/>
                </a:solidFill>
              </a:rPr>
              <a:t>ómo</a:t>
            </a:r>
            <a:r>
              <a:rPr lang="es-ES" dirty="0">
                <a:solidFill>
                  <a:schemeClr val="tx1"/>
                </a:solidFill>
              </a:rPr>
              <a:t> </a:t>
            </a:r>
            <a:r>
              <a:rPr lang="es-ES" dirty="0" err="1">
                <a:solidFill>
                  <a:schemeClr val="tx1"/>
                </a:solidFill>
              </a:rPr>
              <a:t>deberiamos</a:t>
            </a:r>
            <a:r>
              <a:rPr lang="es-ES" dirty="0">
                <a:solidFill>
                  <a:schemeClr val="tx1"/>
                </a:solidFill>
              </a:rPr>
              <a:t> actuar</a:t>
            </a:r>
            <a:r>
              <a:rPr lang="en-US" dirty="0">
                <a:solidFill>
                  <a:schemeClr val="tx1"/>
                </a:solidFill>
              </a:rPr>
              <a:t>?</a:t>
            </a:r>
          </a:p>
          <a:p>
            <a:pPr lvl="1"/>
            <a:r>
              <a:rPr lang="en-US" dirty="0"/>
              <a:t>¡No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obvio</a:t>
            </a:r>
            <a:r>
              <a:rPr lang="en-US" dirty="0"/>
              <a:t>!</a:t>
            </a:r>
          </a:p>
          <a:p>
            <a:pPr lvl="1"/>
            <a:endParaRPr lang="en-US" sz="1500" dirty="0"/>
          </a:p>
          <a:p>
            <a:r>
              <a:rPr lang="en-US" dirty="0" err="1">
                <a:solidFill>
                  <a:schemeClr val="tx1"/>
                </a:solidFill>
              </a:rPr>
              <a:t>Necesitamos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hacer</a:t>
            </a:r>
            <a:r>
              <a:rPr lang="en-US" dirty="0">
                <a:solidFill>
                  <a:schemeClr val="tx1"/>
                </a:solidFill>
              </a:rPr>
              <a:t> un mini-</a:t>
            </a:r>
            <a:r>
              <a:rPr lang="en-US" dirty="0" err="1">
                <a:solidFill>
                  <a:schemeClr val="tx1"/>
                </a:solidFill>
              </a:rPr>
              <a:t>expectimax</a:t>
            </a:r>
            <a:r>
              <a:rPr lang="en-US" dirty="0">
                <a:solidFill>
                  <a:schemeClr val="tx1"/>
                </a:solidFill>
              </a:rPr>
              <a:t> (un </a:t>
            </a:r>
            <a:r>
              <a:rPr lang="en-US" dirty="0" err="1">
                <a:solidFill>
                  <a:schemeClr val="tx1"/>
                </a:solidFill>
              </a:rPr>
              <a:t>paso</a:t>
            </a:r>
            <a:r>
              <a:rPr lang="en-US" dirty="0">
                <a:solidFill>
                  <a:schemeClr val="tx1"/>
                </a:solidFill>
              </a:rPr>
              <a:t>)</a:t>
            </a:r>
          </a:p>
          <a:p>
            <a:pPr lvl="1"/>
            <a:endParaRPr lang="en-US" sz="1500" dirty="0"/>
          </a:p>
          <a:p>
            <a:pPr lvl="1"/>
            <a:endParaRPr lang="en-US" sz="1500" dirty="0"/>
          </a:p>
          <a:p>
            <a:pPr lvl="1"/>
            <a:endParaRPr lang="en-US" sz="1500" dirty="0"/>
          </a:p>
          <a:p>
            <a:pPr lvl="1"/>
            <a:endParaRPr lang="en-US" sz="1500" dirty="0"/>
          </a:p>
          <a:p>
            <a:r>
              <a:rPr lang="en-US" dirty="0" err="1">
                <a:solidFill>
                  <a:schemeClr val="tx1"/>
                </a:solidFill>
              </a:rPr>
              <a:t>Esto</a:t>
            </a:r>
            <a:r>
              <a:rPr lang="en-US" dirty="0">
                <a:solidFill>
                  <a:schemeClr val="tx1"/>
                </a:solidFill>
              </a:rPr>
              <a:t> se llama </a:t>
            </a:r>
            <a:r>
              <a:rPr lang="en-US" dirty="0" err="1">
                <a:solidFill>
                  <a:schemeClr val="tx1"/>
                </a:solidFill>
              </a:rPr>
              <a:t>extracci</a:t>
            </a:r>
            <a:r>
              <a:rPr lang="es-ES" dirty="0" err="1">
                <a:solidFill>
                  <a:schemeClr val="tx1"/>
                </a:solidFill>
              </a:rPr>
              <a:t>ón</a:t>
            </a:r>
            <a:r>
              <a:rPr lang="es-ES" dirty="0">
                <a:solidFill>
                  <a:schemeClr val="tx1"/>
                </a:solidFill>
              </a:rPr>
              <a:t> de políticas, ya que obtiene la política sugerida por los valores</a:t>
            </a:r>
            <a:endParaRPr lang="es-ES_tradnl" dirty="0">
              <a:solidFill>
                <a:schemeClr val="tx1"/>
              </a:solidFill>
            </a:endParaRPr>
          </a:p>
        </p:txBody>
      </p:sp>
      <p:pic>
        <p:nvPicPr>
          <p:cNvPr id="5" name="Picture 4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/>
          <a:stretch>
            <a:fillRect/>
          </a:stretch>
        </p:blipFill>
        <p:spPr bwMode="auto">
          <a:xfrm>
            <a:off x="1947144" y="4077073"/>
            <a:ext cx="896664" cy="251066"/>
          </a:xfrm>
          <a:prstGeom prst="rect">
            <a:avLst/>
          </a:prstGeom>
          <a:noFill/>
          <a:ln/>
          <a:effectLst/>
        </p:spPr>
      </p:pic>
      <p:pic>
        <p:nvPicPr>
          <p:cNvPr id="6" name="Picture 5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/>
          <a:stretch>
            <a:fillRect/>
          </a:stretch>
        </p:blipFill>
        <p:spPr bwMode="auto">
          <a:xfrm>
            <a:off x="3167844" y="4048776"/>
            <a:ext cx="4794148" cy="514350"/>
          </a:xfrm>
          <a:prstGeom prst="rect">
            <a:avLst/>
          </a:prstGeom>
          <a:noFill/>
          <a:ln/>
          <a:effectLst/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75" t="22147" r="62711" b="41695"/>
          <a:stretch/>
        </p:blipFill>
        <p:spPr bwMode="auto">
          <a:xfrm>
            <a:off x="6353835" y="2308788"/>
            <a:ext cx="2202587" cy="17024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20844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dirty="0"/>
              <a:t>Computando acciones de los valores-q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21296" y="2057401"/>
            <a:ext cx="5626968" cy="3394472"/>
          </a:xfrm>
        </p:spPr>
        <p:txBody>
          <a:bodyPr>
            <a:normAutofit fontScale="85000" lnSpcReduction="20000"/>
          </a:bodyPr>
          <a:lstStyle/>
          <a:p>
            <a:r>
              <a:rPr lang="en-US" dirty="0" err="1">
                <a:solidFill>
                  <a:schemeClr val="tx1"/>
                </a:solidFill>
              </a:rPr>
              <a:t>Imaginemos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que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tenemos</a:t>
            </a:r>
            <a:r>
              <a:rPr lang="en-US" dirty="0">
                <a:solidFill>
                  <a:schemeClr val="tx1"/>
                </a:solidFill>
              </a:rPr>
              <a:t> los</a:t>
            </a:r>
          </a:p>
          <a:p>
            <a:r>
              <a:rPr lang="en-US" dirty="0">
                <a:solidFill>
                  <a:schemeClr val="tx1"/>
                </a:solidFill>
              </a:rPr>
              <a:t>    </a:t>
            </a:r>
            <a:r>
              <a:rPr lang="en-US" dirty="0" err="1">
                <a:solidFill>
                  <a:schemeClr val="tx1"/>
                </a:solidFill>
              </a:rPr>
              <a:t>valores</a:t>
            </a:r>
            <a:r>
              <a:rPr lang="en-US" dirty="0">
                <a:solidFill>
                  <a:schemeClr val="tx1"/>
                </a:solidFill>
              </a:rPr>
              <a:t>-q </a:t>
            </a:r>
            <a:r>
              <a:rPr lang="en-US" dirty="0" err="1">
                <a:solidFill>
                  <a:schemeClr val="tx1"/>
                </a:solidFill>
              </a:rPr>
              <a:t>optimos</a:t>
            </a:r>
            <a:r>
              <a:rPr lang="en-US" dirty="0">
                <a:solidFill>
                  <a:schemeClr val="tx1"/>
                </a:solidFill>
              </a:rPr>
              <a:t>: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¿C</a:t>
            </a:r>
            <a:r>
              <a:rPr lang="es-ES" dirty="0" err="1">
                <a:solidFill>
                  <a:schemeClr val="tx1"/>
                </a:solidFill>
              </a:rPr>
              <a:t>ó</a:t>
            </a:r>
            <a:r>
              <a:rPr lang="en-US" dirty="0" err="1">
                <a:solidFill>
                  <a:schemeClr val="tx1"/>
                </a:solidFill>
              </a:rPr>
              <a:t>mo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debemos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actuar</a:t>
            </a:r>
            <a:r>
              <a:rPr lang="en-US" dirty="0">
                <a:solidFill>
                  <a:schemeClr val="tx1"/>
                </a:solidFill>
              </a:rPr>
              <a:t>?</a:t>
            </a:r>
          </a:p>
          <a:p>
            <a:pPr lvl="1"/>
            <a:r>
              <a:rPr lang="en-US" dirty="0"/>
              <a:t>¡</a:t>
            </a:r>
            <a:r>
              <a:rPr lang="en-US" dirty="0" err="1"/>
              <a:t>Completamente</a:t>
            </a:r>
            <a:r>
              <a:rPr lang="en-US" dirty="0"/>
              <a:t> trivial para </a:t>
            </a:r>
            <a:r>
              <a:rPr lang="en-US" dirty="0" err="1"/>
              <a:t>decidir</a:t>
            </a:r>
            <a:r>
              <a:rPr lang="en-US" dirty="0"/>
              <a:t>!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 err="1">
                <a:solidFill>
                  <a:schemeClr val="tx1"/>
                </a:solidFill>
              </a:rPr>
              <a:t>Lecci</a:t>
            </a:r>
            <a:r>
              <a:rPr lang="es-ES" dirty="0" err="1">
                <a:solidFill>
                  <a:schemeClr val="tx1"/>
                </a:solidFill>
              </a:rPr>
              <a:t>ón</a:t>
            </a:r>
            <a:r>
              <a:rPr lang="es-ES" dirty="0">
                <a:solidFill>
                  <a:schemeClr val="tx1"/>
                </a:solidFill>
              </a:rPr>
              <a:t> importante: las acciones son más fáciles de seleccionar con los valores q que con los valores.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41" t="20051" r="58223" b="36486"/>
          <a:stretch/>
        </p:blipFill>
        <p:spPr bwMode="auto">
          <a:xfrm>
            <a:off x="5761972" y="2057401"/>
            <a:ext cx="2658131" cy="20158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8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/>
          <a:stretch>
            <a:fillRect/>
          </a:stretch>
        </p:blipFill>
        <p:spPr bwMode="auto">
          <a:xfrm>
            <a:off x="3073156" y="3664401"/>
            <a:ext cx="1829196" cy="358666"/>
          </a:xfrm>
          <a:prstGeom prst="rect">
            <a:avLst/>
          </a:prstGeom>
          <a:noFill/>
          <a:ln/>
          <a:effectLst/>
        </p:spPr>
      </p:pic>
      <p:pic>
        <p:nvPicPr>
          <p:cNvPr id="10" name="Picture 9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/>
          <a:stretch>
            <a:fillRect/>
          </a:stretch>
        </p:blipFill>
        <p:spPr bwMode="auto">
          <a:xfrm>
            <a:off x="2033718" y="3655152"/>
            <a:ext cx="896664" cy="251066"/>
          </a:xfrm>
          <a:prstGeom prst="rect">
            <a:avLst/>
          </a:prstGeom>
          <a:noFill/>
          <a:ln/>
          <a:effectLst/>
        </p:spPr>
      </p:pic>
    </p:spTree>
    <p:extLst>
      <p:ext uri="{BB962C8B-B14F-4D97-AF65-F5344CB8AC3E}">
        <p14:creationId xmlns:p14="http://schemas.microsoft.com/office/powerpoint/2010/main" val="1004062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dirty="0"/>
              <a:t>Problemas con la </a:t>
            </a:r>
            <a:r>
              <a:rPr lang="es-ES_tradnl" dirty="0" err="1"/>
              <a:t>iteraci</a:t>
            </a:r>
            <a:r>
              <a:rPr lang="es-ES" dirty="0" err="1"/>
              <a:t>ón</a:t>
            </a:r>
            <a:r>
              <a:rPr lang="es-ES" dirty="0"/>
              <a:t> de valores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21296" y="2057401"/>
            <a:ext cx="5917259" cy="3394472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solidFill>
                  <a:schemeClr val="tx1"/>
                </a:solidFill>
                <a:latin typeface="Calibri"/>
                <a:cs typeface="Calibri"/>
              </a:rPr>
              <a:t>La </a:t>
            </a:r>
            <a:r>
              <a:rPr lang="en-US" dirty="0" err="1">
                <a:solidFill>
                  <a:schemeClr val="tx1"/>
                </a:solidFill>
                <a:latin typeface="Calibri"/>
                <a:cs typeface="Calibri"/>
              </a:rPr>
              <a:t>iteraci</a:t>
            </a:r>
            <a:r>
              <a:rPr lang="es-ES" dirty="0" err="1">
                <a:solidFill>
                  <a:schemeClr val="tx1"/>
                </a:solidFill>
                <a:latin typeface="Calibri"/>
                <a:cs typeface="Calibri"/>
              </a:rPr>
              <a:t>ón</a:t>
            </a:r>
            <a:r>
              <a:rPr lang="es-ES" dirty="0">
                <a:solidFill>
                  <a:schemeClr val="tx1"/>
                </a:solidFill>
                <a:latin typeface="Calibri"/>
                <a:cs typeface="Calibri"/>
              </a:rPr>
              <a:t> de valores repite las actualizaciones de</a:t>
            </a:r>
            <a:r>
              <a:rPr lang="en-US" dirty="0">
                <a:solidFill>
                  <a:schemeClr val="tx1"/>
                </a:solidFill>
                <a:latin typeface="Calibri"/>
                <a:cs typeface="Calibri"/>
              </a:rPr>
              <a:t> Bellman</a:t>
            </a:r>
          </a:p>
          <a:p>
            <a:endParaRPr lang="en-US" dirty="0">
              <a:solidFill>
                <a:schemeClr val="tx1"/>
              </a:solidFill>
              <a:latin typeface="Calibri"/>
              <a:cs typeface="Calibri"/>
            </a:endParaRPr>
          </a:p>
          <a:p>
            <a:endParaRPr lang="en-US" dirty="0">
              <a:solidFill>
                <a:schemeClr val="tx1"/>
              </a:solidFill>
              <a:latin typeface="Calibri"/>
              <a:cs typeface="Calibri"/>
            </a:endParaRPr>
          </a:p>
          <a:p>
            <a:endParaRPr lang="en-US" dirty="0">
              <a:solidFill>
                <a:schemeClr val="tx1"/>
              </a:solidFill>
              <a:latin typeface="Calibri"/>
              <a:cs typeface="Calibri"/>
            </a:endParaRPr>
          </a:p>
          <a:p>
            <a:r>
              <a:rPr lang="en-US" dirty="0" err="1">
                <a:solidFill>
                  <a:schemeClr val="tx1"/>
                </a:solidFill>
                <a:latin typeface="Calibri"/>
                <a:cs typeface="Calibri"/>
              </a:rPr>
              <a:t>Problema</a:t>
            </a:r>
            <a:r>
              <a:rPr lang="en-US" dirty="0">
                <a:solidFill>
                  <a:schemeClr val="tx1"/>
                </a:solidFill>
                <a:latin typeface="Calibri"/>
                <a:cs typeface="Calibri"/>
              </a:rPr>
              <a:t> 1: </a:t>
            </a:r>
            <a:r>
              <a:rPr lang="en-US" dirty="0" err="1">
                <a:solidFill>
                  <a:schemeClr val="tx1"/>
                </a:solidFill>
                <a:latin typeface="Calibri"/>
                <a:cs typeface="Calibri"/>
              </a:rPr>
              <a:t>Es</a:t>
            </a:r>
            <a:r>
              <a:rPr lang="en-US" dirty="0">
                <a:solidFill>
                  <a:schemeClr val="tx1"/>
                </a:solidFill>
                <a:latin typeface="Calibri"/>
                <a:cs typeface="Calibri"/>
              </a:rPr>
              <a:t> lento O(S</a:t>
            </a:r>
            <a:r>
              <a:rPr lang="en-US" baseline="30000" dirty="0">
                <a:solidFill>
                  <a:schemeClr val="tx1"/>
                </a:solidFill>
                <a:latin typeface="Calibri"/>
                <a:cs typeface="Calibri"/>
              </a:rPr>
              <a:t>2</a:t>
            </a:r>
            <a:r>
              <a:rPr lang="en-US" dirty="0">
                <a:solidFill>
                  <a:schemeClr val="tx1"/>
                </a:solidFill>
                <a:latin typeface="Calibri"/>
                <a:cs typeface="Calibri"/>
              </a:rPr>
              <a:t>A) </a:t>
            </a:r>
            <a:r>
              <a:rPr lang="en-US" dirty="0" err="1">
                <a:solidFill>
                  <a:schemeClr val="tx1"/>
                </a:solidFill>
                <a:latin typeface="Calibri"/>
                <a:cs typeface="Calibri"/>
              </a:rPr>
              <a:t>por</a:t>
            </a:r>
            <a:r>
              <a:rPr lang="en-US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alibri"/>
                <a:cs typeface="Calibri"/>
              </a:rPr>
              <a:t>iteraci</a:t>
            </a:r>
            <a:r>
              <a:rPr lang="es-ES" dirty="0" err="1">
                <a:solidFill>
                  <a:schemeClr val="tx1"/>
                </a:solidFill>
                <a:latin typeface="Calibri"/>
                <a:cs typeface="Calibri"/>
              </a:rPr>
              <a:t>ó</a:t>
            </a:r>
            <a:r>
              <a:rPr lang="en-US" dirty="0">
                <a:solidFill>
                  <a:schemeClr val="tx1"/>
                </a:solidFill>
                <a:latin typeface="Calibri"/>
                <a:cs typeface="Calibri"/>
              </a:rPr>
              <a:t>n</a:t>
            </a:r>
          </a:p>
          <a:p>
            <a:endParaRPr lang="en-US" dirty="0">
              <a:solidFill>
                <a:schemeClr val="tx1"/>
              </a:solidFill>
              <a:latin typeface="Calibri"/>
              <a:cs typeface="Calibri"/>
            </a:endParaRPr>
          </a:p>
          <a:p>
            <a:r>
              <a:rPr lang="en-US" dirty="0" err="1">
                <a:solidFill>
                  <a:schemeClr val="tx1"/>
                </a:solidFill>
                <a:latin typeface="Calibri"/>
                <a:cs typeface="Calibri"/>
              </a:rPr>
              <a:t>Problema</a:t>
            </a:r>
            <a:r>
              <a:rPr lang="en-US" dirty="0">
                <a:solidFill>
                  <a:schemeClr val="tx1"/>
                </a:solidFill>
                <a:latin typeface="Calibri"/>
                <a:cs typeface="Calibri"/>
              </a:rPr>
              <a:t> 2: El “max” de </a:t>
            </a:r>
            <a:r>
              <a:rPr lang="en-US" dirty="0" err="1">
                <a:solidFill>
                  <a:schemeClr val="tx1"/>
                </a:solidFill>
                <a:latin typeface="Calibri"/>
                <a:cs typeface="Calibri"/>
              </a:rPr>
              <a:t>cada</a:t>
            </a:r>
            <a:r>
              <a:rPr lang="en-US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alibri"/>
                <a:cs typeface="Calibri"/>
              </a:rPr>
              <a:t>estado</a:t>
            </a:r>
            <a:r>
              <a:rPr lang="en-US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alibri"/>
                <a:cs typeface="Calibri"/>
              </a:rPr>
              <a:t>rara</a:t>
            </a:r>
            <a:r>
              <a:rPr lang="en-US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alibri"/>
                <a:cs typeface="Calibri"/>
              </a:rPr>
              <a:t>vez</a:t>
            </a:r>
            <a:r>
              <a:rPr lang="en-US" dirty="0">
                <a:solidFill>
                  <a:schemeClr val="tx1"/>
                </a:solidFill>
                <a:latin typeface="Calibri"/>
                <a:cs typeface="Calibri"/>
              </a:rPr>
              <a:t> cambia</a:t>
            </a:r>
          </a:p>
          <a:p>
            <a:endParaRPr lang="en-US" dirty="0">
              <a:solidFill>
                <a:schemeClr val="tx1"/>
              </a:solidFill>
              <a:latin typeface="Calibri"/>
              <a:cs typeface="Calibri"/>
            </a:endParaRPr>
          </a:p>
          <a:p>
            <a:r>
              <a:rPr lang="en-US" dirty="0" err="1">
                <a:solidFill>
                  <a:schemeClr val="tx1"/>
                </a:solidFill>
                <a:latin typeface="Calibri"/>
                <a:cs typeface="Calibri"/>
              </a:rPr>
              <a:t>Problema</a:t>
            </a:r>
            <a:r>
              <a:rPr lang="en-US" dirty="0">
                <a:solidFill>
                  <a:schemeClr val="tx1"/>
                </a:solidFill>
                <a:latin typeface="Calibri"/>
                <a:cs typeface="Calibri"/>
              </a:rPr>
              <a:t> 3: La </a:t>
            </a:r>
            <a:r>
              <a:rPr lang="en-US" dirty="0" err="1">
                <a:solidFill>
                  <a:schemeClr val="tx1"/>
                </a:solidFill>
                <a:latin typeface="Calibri"/>
                <a:cs typeface="Calibri"/>
              </a:rPr>
              <a:t>po</a:t>
            </a:r>
            <a:r>
              <a:rPr lang="es-ES" dirty="0">
                <a:solidFill>
                  <a:schemeClr val="tx1"/>
                </a:solidFill>
                <a:latin typeface="Calibri"/>
                <a:cs typeface="Calibri"/>
              </a:rPr>
              <a:t>lítica usualmente converge mucho antes que los valores</a:t>
            </a:r>
            <a:endParaRPr lang="es-ES_tradnl" dirty="0">
              <a:solidFill>
                <a:schemeClr val="tx1"/>
              </a:solidFill>
            </a:endParaRPr>
          </a:p>
        </p:txBody>
      </p:sp>
      <p:grpSp>
        <p:nvGrpSpPr>
          <p:cNvPr id="4" name="Group 3"/>
          <p:cNvGrpSpPr>
            <a:grpSpLocks/>
          </p:cNvGrpSpPr>
          <p:nvPr/>
        </p:nvGrpSpPr>
        <p:grpSpPr bwMode="auto">
          <a:xfrm>
            <a:off x="6660486" y="2173151"/>
            <a:ext cx="2286000" cy="2088931"/>
            <a:chOff x="2400" y="1401"/>
            <a:chExt cx="1392" cy="1272"/>
          </a:xfrm>
        </p:grpSpPr>
        <p:sp>
          <p:nvSpPr>
            <p:cNvPr id="5" name="AutoShape 5"/>
            <p:cNvSpPr>
              <a:spLocks noChangeArrowheads="1"/>
            </p:cNvSpPr>
            <p:nvPr/>
          </p:nvSpPr>
          <p:spPr bwMode="auto">
            <a:xfrm>
              <a:off x="3070" y="1488"/>
              <a:ext cx="155" cy="124"/>
            </a:xfrm>
            <a:prstGeom prst="triangle">
              <a:avLst>
                <a:gd name="adj" fmla="val 500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grpSp>
          <p:nvGrpSpPr>
            <p:cNvPr id="6" name="Group 6"/>
            <p:cNvGrpSpPr>
              <a:grpSpLocks/>
            </p:cNvGrpSpPr>
            <p:nvPr/>
          </p:nvGrpSpPr>
          <p:grpSpPr bwMode="auto">
            <a:xfrm>
              <a:off x="2529" y="1617"/>
              <a:ext cx="1263" cy="361"/>
              <a:chOff x="1584" y="1680"/>
              <a:chExt cx="2352" cy="336"/>
            </a:xfrm>
          </p:grpSpPr>
          <p:sp>
            <p:nvSpPr>
              <p:cNvPr id="19" name="Line 7"/>
              <p:cNvSpPr>
                <a:spLocks noChangeShapeType="1"/>
              </p:cNvSpPr>
              <p:nvPr/>
            </p:nvSpPr>
            <p:spPr bwMode="auto">
              <a:xfrm flipH="1">
                <a:off x="1584" y="1680"/>
                <a:ext cx="1152" cy="336"/>
              </a:xfrm>
              <a:prstGeom prst="line">
                <a:avLst/>
              </a:prstGeom>
              <a:noFill/>
              <a:ln w="28575">
                <a:solidFill>
                  <a:srgbClr val="C00000"/>
                </a:solidFill>
                <a:prstDash val="solid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20" name="Line 8"/>
              <p:cNvSpPr>
                <a:spLocks noChangeShapeType="1"/>
              </p:cNvSpPr>
              <p:nvPr/>
            </p:nvSpPr>
            <p:spPr bwMode="auto">
              <a:xfrm>
                <a:off x="2736" y="1680"/>
                <a:ext cx="1200" cy="288"/>
              </a:xfrm>
              <a:prstGeom prst="line">
                <a:avLst/>
              </a:prstGeom>
              <a:noFill/>
              <a:ln w="28575">
                <a:solidFill>
                  <a:srgbClr val="C00000"/>
                </a:solidFill>
                <a:prstDash val="solid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21" name="Line 9"/>
              <p:cNvSpPr>
                <a:spLocks noChangeShapeType="1"/>
              </p:cNvSpPr>
              <p:nvPr/>
            </p:nvSpPr>
            <p:spPr bwMode="auto">
              <a:xfrm flipH="1">
                <a:off x="2304" y="1680"/>
                <a:ext cx="432" cy="336"/>
              </a:xfrm>
              <a:prstGeom prst="line">
                <a:avLst/>
              </a:prstGeom>
              <a:noFill/>
              <a:ln w="28575">
                <a:solidFill>
                  <a:srgbClr val="C00000"/>
                </a:solidFill>
                <a:prstDash val="solid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22" name="Line 10"/>
              <p:cNvSpPr>
                <a:spLocks noChangeShapeType="1"/>
              </p:cNvSpPr>
              <p:nvPr/>
            </p:nvSpPr>
            <p:spPr bwMode="auto">
              <a:xfrm>
                <a:off x="2736" y="1680"/>
                <a:ext cx="432" cy="288"/>
              </a:xfrm>
              <a:prstGeom prst="line">
                <a:avLst/>
              </a:prstGeom>
              <a:noFill/>
              <a:ln w="28575">
                <a:solidFill>
                  <a:srgbClr val="C00000"/>
                </a:solidFill>
                <a:prstDash val="solid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</p:grpSp>
        <p:sp>
          <p:nvSpPr>
            <p:cNvPr id="7" name="Oval 11"/>
            <p:cNvSpPr>
              <a:spLocks noChangeArrowheads="1"/>
            </p:cNvSpPr>
            <p:nvPr/>
          </p:nvSpPr>
          <p:spPr bwMode="auto">
            <a:xfrm>
              <a:off x="2864" y="1978"/>
              <a:ext cx="129" cy="129"/>
            </a:xfrm>
            <a:prstGeom prst="ellipse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grpSp>
          <p:nvGrpSpPr>
            <p:cNvPr id="8" name="Group 12"/>
            <p:cNvGrpSpPr>
              <a:grpSpLocks/>
            </p:cNvGrpSpPr>
            <p:nvPr/>
          </p:nvGrpSpPr>
          <p:grpSpPr bwMode="auto">
            <a:xfrm>
              <a:off x="2400" y="2107"/>
              <a:ext cx="1057" cy="386"/>
              <a:chOff x="1536" y="2400"/>
              <a:chExt cx="1584" cy="624"/>
            </a:xfrm>
          </p:grpSpPr>
          <p:sp>
            <p:nvSpPr>
              <p:cNvPr id="15" name="Line 13"/>
              <p:cNvSpPr>
                <a:spLocks noChangeShapeType="1"/>
              </p:cNvSpPr>
              <p:nvPr/>
            </p:nvSpPr>
            <p:spPr bwMode="auto">
              <a:xfrm flipH="1">
                <a:off x="1536" y="2400"/>
                <a:ext cx="776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16" name="Line 14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808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17" name="Line 15"/>
              <p:cNvSpPr>
                <a:spLocks noChangeShapeType="1"/>
              </p:cNvSpPr>
              <p:nvPr/>
            </p:nvSpPr>
            <p:spPr bwMode="auto">
              <a:xfrm flipH="1">
                <a:off x="2021" y="2400"/>
                <a:ext cx="291" cy="624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18" name="Line 16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280" cy="62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</p:grpSp>
        <p:sp>
          <p:nvSpPr>
            <p:cNvPr id="9" name="Text Box 17"/>
            <p:cNvSpPr txBox="1">
              <a:spLocks noChangeArrowheads="1"/>
            </p:cNvSpPr>
            <p:nvPr/>
          </p:nvSpPr>
          <p:spPr bwMode="auto">
            <a:xfrm>
              <a:off x="3061" y="1680"/>
              <a:ext cx="129" cy="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dirty="0">
                  <a:solidFill>
                    <a:srgbClr val="C00000"/>
                  </a:solidFill>
                  <a:latin typeface="Calibri"/>
                  <a:cs typeface="Calibri"/>
                </a:rPr>
                <a:t>a</a:t>
              </a:r>
            </a:p>
          </p:txBody>
        </p:sp>
        <p:sp>
          <p:nvSpPr>
            <p:cNvPr id="10" name="Text Box 18"/>
            <p:cNvSpPr txBox="1">
              <a:spLocks noChangeArrowheads="1"/>
            </p:cNvSpPr>
            <p:nvPr/>
          </p:nvSpPr>
          <p:spPr bwMode="auto">
            <a:xfrm>
              <a:off x="3216" y="1401"/>
              <a:ext cx="129" cy="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dirty="0">
                  <a:solidFill>
                    <a:srgbClr val="0000FF"/>
                  </a:solidFill>
                  <a:latin typeface="Calibri"/>
                  <a:cs typeface="Calibri"/>
                </a:rPr>
                <a:t>s</a:t>
              </a:r>
            </a:p>
          </p:txBody>
        </p:sp>
        <p:sp>
          <p:nvSpPr>
            <p:cNvPr id="11" name="Text Box 19"/>
            <p:cNvSpPr txBox="1">
              <a:spLocks noChangeArrowheads="1"/>
            </p:cNvSpPr>
            <p:nvPr/>
          </p:nvSpPr>
          <p:spPr bwMode="auto">
            <a:xfrm>
              <a:off x="3024" y="1920"/>
              <a:ext cx="559" cy="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dirty="0">
                  <a:solidFill>
                    <a:srgbClr val="008000"/>
                  </a:solidFill>
                  <a:latin typeface="Calibri"/>
                  <a:cs typeface="Calibri"/>
                </a:rPr>
                <a:t>s, a</a:t>
              </a:r>
            </a:p>
          </p:txBody>
        </p:sp>
        <p:sp>
          <p:nvSpPr>
            <p:cNvPr id="12" name="Text Box 20"/>
            <p:cNvSpPr txBox="1">
              <a:spLocks noChangeArrowheads="1"/>
            </p:cNvSpPr>
            <p:nvPr/>
          </p:nvSpPr>
          <p:spPr bwMode="auto">
            <a:xfrm>
              <a:off x="2609" y="2261"/>
              <a:ext cx="504" cy="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dirty="0" err="1">
                  <a:latin typeface="Calibri"/>
                  <a:cs typeface="Calibri"/>
                </a:rPr>
                <a:t>s,a,s</a:t>
              </a:r>
              <a:r>
                <a:rPr lang="ja-JP" altLang="en-US">
                  <a:latin typeface="Calibri"/>
                  <a:cs typeface="Calibri"/>
                </a:rPr>
                <a:t>’</a:t>
              </a:r>
              <a:endParaRPr lang="en-US" dirty="0">
                <a:latin typeface="Calibri"/>
                <a:cs typeface="Calibri"/>
              </a:endParaRPr>
            </a:p>
          </p:txBody>
        </p:sp>
        <p:sp>
          <p:nvSpPr>
            <p:cNvPr id="13" name="AutoShape 21"/>
            <p:cNvSpPr>
              <a:spLocks noChangeArrowheads="1"/>
            </p:cNvSpPr>
            <p:nvPr/>
          </p:nvSpPr>
          <p:spPr bwMode="auto">
            <a:xfrm>
              <a:off x="3019" y="2499"/>
              <a:ext cx="154" cy="123"/>
            </a:xfrm>
            <a:prstGeom prst="triangle">
              <a:avLst>
                <a:gd name="adj" fmla="val 500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r" rtl="1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4" name="Text Box 22"/>
            <p:cNvSpPr txBox="1">
              <a:spLocks noChangeArrowheads="1"/>
            </p:cNvSpPr>
            <p:nvPr/>
          </p:nvSpPr>
          <p:spPr bwMode="auto">
            <a:xfrm>
              <a:off x="3096" y="2448"/>
              <a:ext cx="331" cy="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r" rtl="1">
                <a:spcBef>
                  <a:spcPct val="50000"/>
                </a:spcBef>
              </a:pPr>
              <a:r>
                <a:rPr lang="en-US" dirty="0">
                  <a:solidFill>
                    <a:srgbClr val="0000FF"/>
                  </a:solidFill>
                  <a:latin typeface="Calibri"/>
                  <a:cs typeface="Calibri"/>
                </a:rPr>
                <a:t>s</a:t>
              </a:r>
              <a:r>
                <a:rPr lang="ja-JP" altLang="en-US">
                  <a:solidFill>
                    <a:srgbClr val="0000FF"/>
                  </a:solidFill>
                  <a:latin typeface="Calibri"/>
                  <a:cs typeface="Calibri"/>
                </a:rPr>
                <a:t>’</a:t>
              </a:r>
              <a:endParaRPr lang="en-US" dirty="0">
                <a:solidFill>
                  <a:srgbClr val="0000FF"/>
                </a:solidFill>
                <a:latin typeface="Calibri"/>
                <a:cs typeface="Calibri"/>
              </a:endParaRPr>
            </a:p>
          </p:txBody>
        </p:sp>
      </p:grpSp>
      <p:pic>
        <p:nvPicPr>
          <p:cNvPr id="24" name="Picture 23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/>
          <a:stretch>
            <a:fillRect/>
          </a:stretch>
        </p:blipFill>
        <p:spPr bwMode="auto">
          <a:xfrm>
            <a:off x="1439652" y="2794246"/>
            <a:ext cx="4972050" cy="472736"/>
          </a:xfrm>
          <a:prstGeom prst="rect">
            <a:avLst/>
          </a:prstGeom>
          <a:noFill/>
          <a:ln/>
          <a:effectLst/>
        </p:spPr>
      </p:pic>
    </p:spTree>
    <p:extLst>
      <p:ext uri="{BB962C8B-B14F-4D97-AF65-F5344CB8AC3E}">
        <p14:creationId xmlns:p14="http://schemas.microsoft.com/office/powerpoint/2010/main" val="3235486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K=1</a:t>
            </a:r>
          </a:p>
        </p:txBody>
      </p:sp>
      <p:pic>
        <p:nvPicPr>
          <p:cNvPr id="4" name="Picture 2" descr="Screen Shot 2014-08-10 at 7.47.51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2773" y="2057401"/>
            <a:ext cx="3668827" cy="339447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192544" y="4759375"/>
            <a:ext cx="1714500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latin typeface="Calibri"/>
                <a:cs typeface="Calibri"/>
              </a:rPr>
              <a:t>Noise = 0.2</a:t>
            </a:r>
          </a:p>
          <a:p>
            <a:r>
              <a:rPr lang="en-US" sz="1350" dirty="0">
                <a:latin typeface="Calibri"/>
                <a:cs typeface="Calibri"/>
              </a:rPr>
              <a:t>Discount = 0.9</a:t>
            </a:r>
          </a:p>
          <a:p>
            <a:r>
              <a:rPr lang="en-US" sz="1350" dirty="0">
                <a:latin typeface="Calibri"/>
                <a:cs typeface="Calibri"/>
              </a:rPr>
              <a:t>Living reward = 0</a:t>
            </a:r>
          </a:p>
        </p:txBody>
      </p:sp>
    </p:spTree>
    <p:extLst>
      <p:ext uri="{BB962C8B-B14F-4D97-AF65-F5344CB8AC3E}">
        <p14:creationId xmlns:p14="http://schemas.microsoft.com/office/powerpoint/2010/main" val="1109739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K=9</a:t>
            </a:r>
          </a:p>
        </p:txBody>
      </p:sp>
      <p:pic>
        <p:nvPicPr>
          <p:cNvPr id="4" name="Picture 2" descr="Screen Shot 2014-08-10 at 7.48.28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7394" y="2057401"/>
            <a:ext cx="3679586" cy="339447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056276" y="4759375"/>
            <a:ext cx="1714500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latin typeface="Calibri"/>
                <a:cs typeface="Calibri"/>
              </a:rPr>
              <a:t>Noise = 0.2</a:t>
            </a:r>
          </a:p>
          <a:p>
            <a:r>
              <a:rPr lang="en-US" sz="1350" dirty="0">
                <a:latin typeface="Calibri"/>
                <a:cs typeface="Calibri"/>
              </a:rPr>
              <a:t>Discount = 0.9</a:t>
            </a:r>
          </a:p>
          <a:p>
            <a:r>
              <a:rPr lang="en-US" sz="1350" dirty="0">
                <a:latin typeface="Calibri"/>
                <a:cs typeface="Calibri"/>
              </a:rPr>
              <a:t>Living reward = 0</a:t>
            </a:r>
          </a:p>
        </p:txBody>
      </p:sp>
    </p:spTree>
    <p:extLst>
      <p:ext uri="{BB962C8B-B14F-4D97-AF65-F5344CB8AC3E}">
        <p14:creationId xmlns:p14="http://schemas.microsoft.com/office/powerpoint/2010/main" val="1735358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K=10</a:t>
            </a:r>
          </a:p>
        </p:txBody>
      </p:sp>
      <p:pic>
        <p:nvPicPr>
          <p:cNvPr id="4" name="Picture 2" descr="Screen Shot 2014-08-10 at 7.48.32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6939" y="2057401"/>
            <a:ext cx="3680493" cy="339447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056276" y="4763635"/>
            <a:ext cx="1714500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latin typeface="Calibri"/>
                <a:cs typeface="Calibri"/>
              </a:rPr>
              <a:t>Noise = 0.2</a:t>
            </a:r>
          </a:p>
          <a:p>
            <a:r>
              <a:rPr lang="en-US" sz="1350" dirty="0">
                <a:latin typeface="Calibri"/>
                <a:cs typeface="Calibri"/>
              </a:rPr>
              <a:t>Discount = 0.9</a:t>
            </a:r>
          </a:p>
          <a:p>
            <a:r>
              <a:rPr lang="en-US" sz="1350" dirty="0">
                <a:latin typeface="Calibri"/>
                <a:cs typeface="Calibri"/>
              </a:rPr>
              <a:t>Living reward = 0</a:t>
            </a:r>
          </a:p>
        </p:txBody>
      </p:sp>
    </p:spTree>
    <p:extLst>
      <p:ext uri="{BB962C8B-B14F-4D97-AF65-F5344CB8AC3E}">
        <p14:creationId xmlns:p14="http://schemas.microsoft.com/office/powerpoint/2010/main" val="865449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K=11</a:t>
            </a:r>
          </a:p>
        </p:txBody>
      </p:sp>
      <p:pic>
        <p:nvPicPr>
          <p:cNvPr id="4" name="Picture 2" descr="Screen Shot 2014-08-10 at 7.48.37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676" y="2057401"/>
            <a:ext cx="3663022" cy="339447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110282" y="4768412"/>
            <a:ext cx="1714500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latin typeface="Calibri"/>
                <a:cs typeface="Calibri"/>
              </a:rPr>
              <a:t>Noise = 0.2</a:t>
            </a:r>
          </a:p>
          <a:p>
            <a:r>
              <a:rPr lang="en-US" sz="1350" dirty="0">
                <a:latin typeface="Calibri"/>
                <a:cs typeface="Calibri"/>
              </a:rPr>
              <a:t>Discount = 0.9</a:t>
            </a:r>
          </a:p>
          <a:p>
            <a:r>
              <a:rPr lang="en-US" sz="1350" dirty="0">
                <a:latin typeface="Calibri"/>
                <a:cs typeface="Calibri"/>
              </a:rPr>
              <a:t>Living reward = 0</a:t>
            </a:r>
          </a:p>
        </p:txBody>
      </p:sp>
    </p:spTree>
    <p:extLst>
      <p:ext uri="{BB962C8B-B14F-4D97-AF65-F5344CB8AC3E}">
        <p14:creationId xmlns:p14="http://schemas.microsoft.com/office/powerpoint/2010/main" val="886918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K=12</a:t>
            </a:r>
          </a:p>
        </p:txBody>
      </p:sp>
      <p:pic>
        <p:nvPicPr>
          <p:cNvPr id="6" name="Picture 2" descr="Screen Shot 2014-08-10 at 7.48.41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6939" y="2057401"/>
            <a:ext cx="3680493" cy="3394472"/>
          </a:xfrm>
          <a:prstGeom prst="rect">
            <a:avLst/>
          </a:prstGeom>
        </p:spPr>
      </p:pic>
      <p:sp>
        <p:nvSpPr>
          <p:cNvPr id="7" name="TextBox 4"/>
          <p:cNvSpPr txBox="1"/>
          <p:nvPr/>
        </p:nvSpPr>
        <p:spPr>
          <a:xfrm>
            <a:off x="7056276" y="4768412"/>
            <a:ext cx="1714500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latin typeface="Calibri"/>
                <a:cs typeface="Calibri"/>
              </a:rPr>
              <a:t>Noise = 0.2</a:t>
            </a:r>
          </a:p>
          <a:p>
            <a:r>
              <a:rPr lang="en-US" sz="1350" dirty="0">
                <a:latin typeface="Calibri"/>
                <a:cs typeface="Calibri"/>
              </a:rPr>
              <a:t>Discount = 0.9</a:t>
            </a:r>
          </a:p>
          <a:p>
            <a:r>
              <a:rPr lang="en-US" sz="1350" dirty="0">
                <a:latin typeface="Calibri"/>
                <a:cs typeface="Calibri"/>
              </a:rPr>
              <a:t>Living reward = 0</a:t>
            </a:r>
          </a:p>
        </p:txBody>
      </p:sp>
    </p:spTree>
    <p:extLst>
      <p:ext uri="{BB962C8B-B14F-4D97-AF65-F5344CB8AC3E}">
        <p14:creationId xmlns:p14="http://schemas.microsoft.com/office/powerpoint/2010/main" val="1664690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K=100</a:t>
            </a:r>
          </a:p>
        </p:txBody>
      </p:sp>
      <p:pic>
        <p:nvPicPr>
          <p:cNvPr id="4" name="Picture 2" descr="Screen Shot 2014-08-10 at 7.49.20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2773" y="2057401"/>
            <a:ext cx="3668827" cy="339447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177980" y="4773432"/>
            <a:ext cx="1714500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latin typeface="Calibri"/>
                <a:cs typeface="Calibri"/>
              </a:rPr>
              <a:t>Noise = 0.2</a:t>
            </a:r>
          </a:p>
          <a:p>
            <a:r>
              <a:rPr lang="en-US" sz="1350" dirty="0">
                <a:latin typeface="Calibri"/>
                <a:cs typeface="Calibri"/>
              </a:rPr>
              <a:t>Discount = 0.9</a:t>
            </a:r>
          </a:p>
          <a:p>
            <a:r>
              <a:rPr lang="en-US" sz="1350" dirty="0">
                <a:latin typeface="Calibri"/>
                <a:cs typeface="Calibri"/>
              </a:rPr>
              <a:t>Living reward = 0</a:t>
            </a:r>
          </a:p>
        </p:txBody>
      </p:sp>
    </p:spTree>
    <p:extLst>
      <p:ext uri="{BB962C8B-B14F-4D97-AF65-F5344CB8AC3E}">
        <p14:creationId xmlns:p14="http://schemas.microsoft.com/office/powerpoint/2010/main" val="1730753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487D18B-8530-4D4D-92C1-6AE345768F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Iteración de políticas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="" xmlns:a16="http://schemas.microsoft.com/office/drawing/2014/main" id="{65A9429D-A528-4CB7-8812-DCAB05BB3E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72519" y="1644263"/>
            <a:ext cx="7018338" cy="459953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307840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Proceso de decisión de Markov (MDP)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2 Marcador de contenido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r>
                  <a:rPr lang="es-MX" sz="1800" dirty="0">
                    <a:solidFill>
                      <a:schemeClr val="tx1"/>
                    </a:solidFill>
                  </a:rPr>
                  <a:t>Un MDP esta definido por:</a:t>
                </a:r>
              </a:p>
              <a:p>
                <a:pPr lvl="1"/>
                <a:r>
                  <a:rPr lang="es-MX" sz="1600" dirty="0"/>
                  <a:t>Un </a:t>
                </a:r>
                <a:r>
                  <a:rPr lang="es-MX" sz="1600" dirty="0">
                    <a:solidFill>
                      <a:srgbClr val="FF0000"/>
                    </a:solidFill>
                  </a:rPr>
                  <a:t>conjunto de estados </a:t>
                </a:r>
                <a14:m>
                  <m:oMath xmlns:m="http://schemas.openxmlformats.org/officeDocument/2006/math">
                    <m:r>
                      <a:rPr lang="es-ES" sz="1600" i="1" dirty="0">
                        <a:solidFill>
                          <a:srgbClr val="FF0000"/>
                        </a:solidFill>
                        <a:latin typeface="Cambria Math" charset="0"/>
                      </a:rPr>
                      <m:t>𝑠</m:t>
                    </m:r>
                    <m:r>
                      <a:rPr lang="es-MX" sz="1600" i="1" dirty="0">
                        <a:solidFill>
                          <a:srgbClr val="FF0000"/>
                        </a:solidFill>
                        <a:latin typeface="Cambria Math" charset="0"/>
                      </a:rPr>
                      <m:t> </m:t>
                    </m:r>
                    <m:r>
                      <a:rPr lang="es-MX" sz="1600" i="1" dirty="0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𝜖</m:t>
                    </m:r>
                    <m:r>
                      <a:rPr lang="es-MX" sz="1600" i="1" dirty="0">
                        <a:solidFill>
                          <a:srgbClr val="FF0000"/>
                        </a:solidFill>
                        <a:latin typeface="Cambria Math" charset="0"/>
                      </a:rPr>
                      <m:t> </m:t>
                    </m:r>
                    <m:r>
                      <a:rPr lang="es-ES" sz="1600" i="1" dirty="0">
                        <a:solidFill>
                          <a:srgbClr val="FF0000"/>
                        </a:solidFill>
                        <a:latin typeface="Cambria Math" charset="0"/>
                      </a:rPr>
                      <m:t>𝑆</m:t>
                    </m:r>
                  </m:oMath>
                </a14:m>
                <a:endParaRPr lang="es-MX" sz="1600" dirty="0">
                  <a:solidFill>
                    <a:srgbClr val="FF0000"/>
                  </a:solidFill>
                </a:endParaRPr>
              </a:p>
              <a:p>
                <a:pPr lvl="1"/>
                <a:r>
                  <a:rPr lang="es-MX" sz="1600" dirty="0"/>
                  <a:t>Un </a:t>
                </a:r>
                <a:r>
                  <a:rPr lang="es-MX" sz="1600" dirty="0">
                    <a:solidFill>
                      <a:srgbClr val="FF0000"/>
                    </a:solidFill>
                  </a:rPr>
                  <a:t>conjunto de acciones </a:t>
                </a:r>
                <a14:m>
                  <m:oMath xmlns:m="http://schemas.openxmlformats.org/officeDocument/2006/math">
                    <m:r>
                      <a:rPr lang="es-MX" sz="1600" i="1" dirty="0">
                        <a:solidFill>
                          <a:srgbClr val="FF0000"/>
                        </a:solidFill>
                        <a:latin typeface="Cambria Math" charset="0"/>
                      </a:rPr>
                      <m:t>𝑎</m:t>
                    </m:r>
                    <m:r>
                      <a:rPr lang="es-MX" sz="1600" i="1" dirty="0">
                        <a:solidFill>
                          <a:srgbClr val="FF0000"/>
                        </a:solidFill>
                        <a:latin typeface="Cambria Math" charset="0"/>
                      </a:rPr>
                      <m:t> </m:t>
                    </m:r>
                    <m:r>
                      <a:rPr lang="es-MX" sz="1600" i="1" dirty="0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𝜖</m:t>
                    </m:r>
                    <m:r>
                      <a:rPr lang="es-MX" sz="1600" i="1" dirty="0">
                        <a:solidFill>
                          <a:srgbClr val="FF0000"/>
                        </a:solidFill>
                        <a:latin typeface="Cambria Math" charset="0"/>
                      </a:rPr>
                      <m:t> </m:t>
                    </m:r>
                    <m:r>
                      <a:rPr lang="es-MX" sz="1600" i="1" dirty="0">
                        <a:solidFill>
                          <a:srgbClr val="FF0000"/>
                        </a:solidFill>
                        <a:latin typeface="Cambria Math" charset="0"/>
                      </a:rPr>
                      <m:t>𝐴</m:t>
                    </m:r>
                  </m:oMath>
                </a14:m>
                <a:endParaRPr lang="es-MX" sz="1600" dirty="0">
                  <a:solidFill>
                    <a:srgbClr val="FF0000"/>
                  </a:solidFill>
                </a:endParaRPr>
              </a:p>
              <a:p>
                <a:pPr lvl="1"/>
                <a:r>
                  <a:rPr lang="es-MX" sz="1600" dirty="0"/>
                  <a:t>Una </a:t>
                </a:r>
                <a:r>
                  <a:rPr lang="es-MX" sz="1600" dirty="0">
                    <a:solidFill>
                      <a:srgbClr val="FF0000"/>
                    </a:solidFill>
                  </a:rPr>
                  <a:t>función de transicion </a:t>
                </a:r>
                <a14:m>
                  <m:oMath xmlns:m="http://schemas.openxmlformats.org/officeDocument/2006/math">
                    <m:r>
                      <a:rPr lang="es-MX" sz="1600" i="1" dirty="0">
                        <a:solidFill>
                          <a:srgbClr val="FF0000"/>
                        </a:solidFill>
                        <a:latin typeface="Cambria Math" charset="0"/>
                      </a:rPr>
                      <m:t>𝑇</m:t>
                    </m:r>
                    <m:r>
                      <a:rPr lang="es-MX" sz="1600" i="1" dirty="0">
                        <a:solidFill>
                          <a:srgbClr val="FF0000"/>
                        </a:solidFill>
                        <a:latin typeface="Cambria Math" charset="0"/>
                      </a:rPr>
                      <m:t>(</m:t>
                    </m:r>
                    <m:r>
                      <a:rPr lang="es-MX" sz="1600" i="1" dirty="0">
                        <a:solidFill>
                          <a:srgbClr val="FF0000"/>
                        </a:solidFill>
                        <a:latin typeface="Cambria Math" charset="0"/>
                      </a:rPr>
                      <m:t>𝑠</m:t>
                    </m:r>
                    <m:r>
                      <a:rPr lang="es-MX" sz="1600" i="1" dirty="0">
                        <a:solidFill>
                          <a:srgbClr val="FF0000"/>
                        </a:solidFill>
                        <a:latin typeface="Cambria Math" charset="0"/>
                      </a:rPr>
                      <m:t>,</m:t>
                    </m:r>
                    <m:r>
                      <a:rPr lang="es-MX" sz="1600" i="1" dirty="0">
                        <a:solidFill>
                          <a:srgbClr val="FF0000"/>
                        </a:solidFill>
                        <a:latin typeface="Cambria Math" charset="0"/>
                      </a:rPr>
                      <m:t>𝑎</m:t>
                    </m:r>
                    <m:r>
                      <a:rPr lang="es-MX" sz="1600" i="1" dirty="0">
                        <a:solidFill>
                          <a:srgbClr val="FF0000"/>
                        </a:solidFill>
                        <a:latin typeface="Cambria Math" charset="0"/>
                      </a:rPr>
                      <m:t>,</m:t>
                    </m:r>
                    <m:r>
                      <a:rPr lang="es-MX" sz="1600" i="1" dirty="0">
                        <a:solidFill>
                          <a:srgbClr val="FF0000"/>
                        </a:solidFill>
                        <a:latin typeface="Cambria Math" charset="0"/>
                      </a:rPr>
                      <m:t>𝑠</m:t>
                    </m:r>
                    <m:r>
                      <a:rPr lang="es-MX" sz="1600" i="1" dirty="0">
                        <a:solidFill>
                          <a:srgbClr val="FF0000"/>
                        </a:solidFill>
                        <a:latin typeface="Cambria Math" charset="0"/>
                      </a:rPr>
                      <m:t>′)</m:t>
                    </m:r>
                  </m:oMath>
                </a14:m>
                <a:endParaRPr lang="es-MX" sz="1600" dirty="0">
                  <a:solidFill>
                    <a:srgbClr val="FF0000"/>
                  </a:solidFill>
                </a:endParaRPr>
              </a:p>
              <a:p>
                <a:pPr lvl="2"/>
                <a:r>
                  <a:rPr lang="es-MX" sz="1200" dirty="0"/>
                  <a:t>Probabilidad de que hacer a desde s, me lleve a s', i.e. </a:t>
                </a:r>
                <a14:m>
                  <m:oMath xmlns:m="http://schemas.openxmlformats.org/officeDocument/2006/math">
                    <m:r>
                      <a:rPr lang="es-MX" sz="1200" i="1" dirty="0">
                        <a:latin typeface="Cambria Math" charset="0"/>
                      </a:rPr>
                      <m:t>𝑃</m:t>
                    </m:r>
                    <m:r>
                      <a:rPr lang="es-MX" sz="1200" i="1" dirty="0">
                        <a:latin typeface="Cambria Math" charset="0"/>
                      </a:rPr>
                      <m:t>(</m:t>
                    </m:r>
                    <m:r>
                      <a:rPr lang="es-MX" sz="1200" i="1" dirty="0">
                        <a:latin typeface="Cambria Math" charset="0"/>
                      </a:rPr>
                      <m:t>𝑠</m:t>
                    </m:r>
                    <m:r>
                      <a:rPr lang="es-MX" sz="1200" i="1" dirty="0">
                        <a:latin typeface="Cambria Math" charset="0"/>
                      </a:rPr>
                      <m:t>′|</m:t>
                    </m:r>
                    <m:r>
                      <a:rPr lang="es-MX" sz="1200" i="1" dirty="0">
                        <a:latin typeface="Cambria Math" charset="0"/>
                      </a:rPr>
                      <m:t>𝑠</m:t>
                    </m:r>
                    <m:r>
                      <a:rPr lang="es-MX" sz="1200" i="1" dirty="0">
                        <a:latin typeface="Cambria Math" charset="0"/>
                      </a:rPr>
                      <m:t>,</m:t>
                    </m:r>
                    <m:r>
                      <a:rPr lang="es-MX" sz="1200" i="1" dirty="0">
                        <a:latin typeface="Cambria Math" charset="0"/>
                      </a:rPr>
                      <m:t>𝑎</m:t>
                    </m:r>
                    <m:r>
                      <a:rPr lang="es-MX" sz="1200" i="1" dirty="0">
                        <a:latin typeface="Cambria Math" charset="0"/>
                      </a:rPr>
                      <m:t>)</m:t>
                    </m:r>
                  </m:oMath>
                </a14:m>
                <a:endParaRPr lang="es-MX" sz="1200" dirty="0"/>
              </a:p>
              <a:p>
                <a:pPr lvl="2"/>
                <a:r>
                  <a:rPr lang="es-MX" sz="1200" dirty="0"/>
                  <a:t>Tambi</a:t>
                </a:r>
                <a:r>
                  <a:rPr lang="es-ES" sz="1200" dirty="0"/>
                  <a:t>é</a:t>
                </a:r>
                <a:r>
                  <a:rPr lang="es-MX" sz="1200" dirty="0"/>
                  <a:t>n llamada el modelo o la dinámica del mundo</a:t>
                </a:r>
              </a:p>
              <a:p>
                <a:pPr lvl="1"/>
                <a:r>
                  <a:rPr lang="es-MX" sz="1600" dirty="0"/>
                  <a:t>Una </a:t>
                </a:r>
                <a:r>
                  <a:rPr lang="es-MX" sz="1600" dirty="0">
                    <a:solidFill>
                      <a:srgbClr val="FF0000"/>
                    </a:solidFill>
                  </a:rPr>
                  <a:t>func</a:t>
                </a:r>
                <a:r>
                  <a:rPr lang="es-ES" sz="1600" dirty="0" err="1">
                    <a:solidFill>
                      <a:srgbClr val="FF0000"/>
                    </a:solidFill>
                  </a:rPr>
                  <a:t>ión</a:t>
                </a:r>
                <a:r>
                  <a:rPr lang="es-ES" sz="1600" dirty="0">
                    <a:solidFill>
                      <a:srgbClr val="FF0000"/>
                    </a:solidFill>
                  </a:rPr>
                  <a:t> de recompensa </a:t>
                </a:r>
                <a14:m>
                  <m:oMath xmlns:m="http://schemas.openxmlformats.org/officeDocument/2006/math">
                    <m:r>
                      <a:rPr lang="es-ES" sz="1600" i="1" dirty="0">
                        <a:solidFill>
                          <a:srgbClr val="FF0000"/>
                        </a:solidFill>
                        <a:latin typeface="Cambria Math" charset="0"/>
                      </a:rPr>
                      <m:t>𝑅</m:t>
                    </m:r>
                    <m:r>
                      <a:rPr lang="es-MX" sz="1600" i="1" dirty="0">
                        <a:solidFill>
                          <a:srgbClr val="FF0000"/>
                        </a:solidFill>
                        <a:latin typeface="Cambria Math" charset="0"/>
                      </a:rPr>
                      <m:t>(</m:t>
                    </m:r>
                    <m:r>
                      <a:rPr lang="es-MX" sz="1600" i="1" dirty="0">
                        <a:solidFill>
                          <a:srgbClr val="FF0000"/>
                        </a:solidFill>
                        <a:latin typeface="Cambria Math" charset="0"/>
                      </a:rPr>
                      <m:t>𝑠</m:t>
                    </m:r>
                    <m:r>
                      <a:rPr lang="es-MX" sz="1600" i="1" dirty="0">
                        <a:solidFill>
                          <a:srgbClr val="FF0000"/>
                        </a:solidFill>
                        <a:latin typeface="Cambria Math" charset="0"/>
                      </a:rPr>
                      <m:t>,</m:t>
                    </m:r>
                    <m:r>
                      <a:rPr lang="es-MX" sz="1600" i="1" dirty="0">
                        <a:solidFill>
                          <a:srgbClr val="FF0000"/>
                        </a:solidFill>
                        <a:latin typeface="Cambria Math" charset="0"/>
                      </a:rPr>
                      <m:t>𝑎</m:t>
                    </m:r>
                    <m:r>
                      <a:rPr lang="es-MX" sz="1600" i="1" dirty="0">
                        <a:solidFill>
                          <a:srgbClr val="FF0000"/>
                        </a:solidFill>
                        <a:latin typeface="Cambria Math" charset="0"/>
                      </a:rPr>
                      <m:t>,</m:t>
                    </m:r>
                    <m:r>
                      <a:rPr lang="es-MX" sz="1600" i="1" dirty="0">
                        <a:solidFill>
                          <a:srgbClr val="FF0000"/>
                        </a:solidFill>
                        <a:latin typeface="Cambria Math" charset="0"/>
                      </a:rPr>
                      <m:t>𝑠</m:t>
                    </m:r>
                    <m:r>
                      <a:rPr lang="es-MX" sz="1600" i="1" dirty="0">
                        <a:solidFill>
                          <a:srgbClr val="FF0000"/>
                        </a:solidFill>
                        <a:latin typeface="Cambria Math" charset="0"/>
                      </a:rPr>
                      <m:t>′)</m:t>
                    </m:r>
                  </m:oMath>
                </a14:m>
                <a:endParaRPr lang="es-ES" sz="1600" dirty="0"/>
              </a:p>
              <a:p>
                <a:pPr lvl="2"/>
                <a:r>
                  <a:rPr lang="es-ES" sz="1200" dirty="0"/>
                  <a:t>Algunas veces solo R(s) o R(s’)</a:t>
                </a:r>
              </a:p>
              <a:p>
                <a:pPr lvl="1"/>
                <a:r>
                  <a:rPr lang="es-ES" sz="1600" dirty="0"/>
                  <a:t>Un </a:t>
                </a:r>
                <a:r>
                  <a:rPr lang="es-ES" sz="1600" dirty="0">
                    <a:solidFill>
                      <a:srgbClr val="FF0000"/>
                    </a:solidFill>
                  </a:rPr>
                  <a:t>estado inicial</a:t>
                </a:r>
              </a:p>
              <a:p>
                <a:pPr lvl="1"/>
                <a:r>
                  <a:rPr lang="es-ES" sz="1600" dirty="0"/>
                  <a:t>Tal vez un </a:t>
                </a:r>
                <a:r>
                  <a:rPr lang="es-ES" sz="1600" dirty="0">
                    <a:solidFill>
                      <a:srgbClr val="FF0000"/>
                    </a:solidFill>
                  </a:rPr>
                  <a:t>estado final</a:t>
                </a:r>
              </a:p>
              <a:p>
                <a:pPr marL="342900" lvl="1" indent="0">
                  <a:buNone/>
                </a:pPr>
                <a:endParaRPr lang="es-ES" sz="1600" dirty="0"/>
              </a:p>
              <a:p>
                <a:r>
                  <a:rPr lang="es-ES" sz="1800" dirty="0">
                    <a:solidFill>
                      <a:schemeClr val="tx1"/>
                    </a:solidFill>
                  </a:rPr>
                  <a:t>Los </a:t>
                </a:r>
                <a:r>
                  <a:rPr lang="es-ES" sz="1800" dirty="0" err="1">
                    <a:solidFill>
                      <a:schemeClr val="tx1"/>
                    </a:solidFill>
                  </a:rPr>
                  <a:t>MDPs</a:t>
                </a:r>
                <a:r>
                  <a:rPr lang="es-ES" sz="1800" dirty="0">
                    <a:solidFill>
                      <a:schemeClr val="tx1"/>
                    </a:solidFill>
                  </a:rPr>
                  <a:t> son problemas de búsqueda no determinísticos</a:t>
                </a:r>
              </a:p>
              <a:p>
                <a:pPr lvl="1"/>
                <a:r>
                  <a:rPr lang="es-ES" sz="1600" dirty="0"/>
                  <a:t>Una forma de resolverlos es con </a:t>
                </a:r>
                <a:r>
                  <a:rPr lang="es-ES" sz="1600" dirty="0" err="1"/>
                  <a:t>Expectimax</a:t>
                </a:r>
                <a:endParaRPr lang="es-ES" sz="1600" dirty="0"/>
              </a:p>
              <a:p>
                <a:pPr lvl="1"/>
                <a:r>
                  <a:rPr lang="es-ES" sz="1600" dirty="0"/>
                  <a:t>Pronto tendremos una nueva herramienta</a:t>
                </a:r>
                <a:endParaRPr lang="es-MX" sz="1600" dirty="0"/>
              </a:p>
              <a:p>
                <a:endParaRPr lang="es-MX" sz="15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2 Marcador de contenido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720" t="-1372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06810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err="1"/>
              <a:t>Iteraci</a:t>
            </a:r>
            <a:r>
              <a:rPr lang="es-ES" dirty="0" err="1"/>
              <a:t>ón</a:t>
            </a:r>
            <a:r>
              <a:rPr lang="es-ES" dirty="0"/>
              <a:t> de políticas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solidFill>
                  <a:schemeClr val="tx1"/>
                </a:solidFill>
              </a:rPr>
              <a:t>Alternativa</a:t>
            </a:r>
            <a:r>
              <a:rPr lang="en-US" dirty="0">
                <a:solidFill>
                  <a:schemeClr val="tx1"/>
                </a:solidFill>
              </a:rPr>
              <a:t> para </a:t>
            </a:r>
            <a:r>
              <a:rPr lang="en-US" dirty="0" err="1">
                <a:solidFill>
                  <a:schemeClr val="tx1"/>
                </a:solidFill>
              </a:rPr>
              <a:t>valores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s-ES" dirty="0">
                <a:solidFill>
                  <a:schemeClr val="tx1"/>
                </a:solidFill>
              </a:rPr>
              <a:t>óptimos</a:t>
            </a:r>
            <a:r>
              <a:rPr lang="en-US" dirty="0">
                <a:solidFill>
                  <a:schemeClr val="tx1"/>
                </a:solidFill>
              </a:rPr>
              <a:t>: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Paso 1: </a:t>
            </a:r>
            <a:r>
              <a:rPr lang="en-US" dirty="0" err="1">
                <a:solidFill>
                  <a:srgbClr val="FF0000"/>
                </a:solidFill>
              </a:rPr>
              <a:t>Evaluaci</a:t>
            </a:r>
            <a:r>
              <a:rPr lang="es-ES" dirty="0" err="1">
                <a:solidFill>
                  <a:srgbClr val="FF0000"/>
                </a:solidFill>
              </a:rPr>
              <a:t>ón</a:t>
            </a:r>
            <a:r>
              <a:rPr lang="es-ES" dirty="0">
                <a:solidFill>
                  <a:srgbClr val="FF0000"/>
                </a:solidFill>
              </a:rPr>
              <a:t> de política</a:t>
            </a:r>
            <a:r>
              <a:rPr lang="en-US" dirty="0"/>
              <a:t>: </a:t>
            </a:r>
            <a:r>
              <a:rPr lang="en-US" dirty="0" err="1"/>
              <a:t>calcula</a:t>
            </a:r>
            <a:r>
              <a:rPr lang="en-US" dirty="0"/>
              <a:t> </a:t>
            </a:r>
            <a:r>
              <a:rPr lang="en-US" dirty="0" err="1"/>
              <a:t>las</a:t>
            </a:r>
            <a:r>
              <a:rPr lang="en-US" dirty="0"/>
              <a:t> </a:t>
            </a:r>
            <a:r>
              <a:rPr lang="en-US" dirty="0" err="1"/>
              <a:t>utilidades</a:t>
            </a:r>
            <a:r>
              <a:rPr lang="en-US" dirty="0"/>
              <a:t> para </a:t>
            </a:r>
            <a:r>
              <a:rPr lang="en-US" dirty="0" err="1"/>
              <a:t>una</a:t>
            </a:r>
            <a:r>
              <a:rPr lang="en-US" dirty="0"/>
              <a:t> pol</a:t>
            </a:r>
            <a:r>
              <a:rPr lang="es-ES" dirty="0" err="1"/>
              <a:t>ítica</a:t>
            </a:r>
            <a:r>
              <a:rPr lang="es-ES" dirty="0"/>
              <a:t> fija cualquiera hasta la convergencia</a:t>
            </a:r>
            <a:r>
              <a:rPr lang="en-US" dirty="0"/>
              <a:t> 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Paso 2: </a:t>
            </a:r>
            <a:r>
              <a:rPr lang="en-US" dirty="0" err="1">
                <a:solidFill>
                  <a:srgbClr val="FF0000"/>
                </a:solidFill>
              </a:rPr>
              <a:t>Mejoramiento</a:t>
            </a:r>
            <a:r>
              <a:rPr lang="en-US" dirty="0">
                <a:solidFill>
                  <a:srgbClr val="FF0000"/>
                </a:solidFill>
              </a:rPr>
              <a:t> de pol</a:t>
            </a:r>
            <a:r>
              <a:rPr lang="es-ES" dirty="0" err="1">
                <a:solidFill>
                  <a:srgbClr val="FF0000"/>
                </a:solidFill>
              </a:rPr>
              <a:t>íticas</a:t>
            </a:r>
            <a:r>
              <a:rPr lang="es-ES" dirty="0"/>
              <a:t>: actualiza la política usando un vistazo hacia delante de un paso con las utilidades resultantes (pero no óptimas) como valores futuros</a:t>
            </a:r>
            <a:r>
              <a:rPr lang="en-US" dirty="0"/>
              <a:t> .</a:t>
            </a:r>
          </a:p>
          <a:p>
            <a:pPr lvl="1"/>
            <a:r>
              <a:rPr lang="en-US" dirty="0" err="1"/>
              <a:t>Repite</a:t>
            </a:r>
            <a:r>
              <a:rPr lang="en-US" dirty="0"/>
              <a:t> hasta </a:t>
            </a:r>
            <a:r>
              <a:rPr lang="en-US" dirty="0" err="1"/>
              <a:t>que</a:t>
            </a:r>
            <a:r>
              <a:rPr lang="en-US" dirty="0"/>
              <a:t> la pol</a:t>
            </a:r>
            <a:r>
              <a:rPr lang="es-ES" dirty="0" err="1"/>
              <a:t>ítica</a:t>
            </a:r>
            <a:r>
              <a:rPr lang="es-ES" dirty="0"/>
              <a:t> converge</a:t>
            </a:r>
          </a:p>
          <a:p>
            <a:pPr lvl="1"/>
            <a:endParaRPr lang="en-US" dirty="0"/>
          </a:p>
          <a:p>
            <a:r>
              <a:rPr lang="en-US" dirty="0" err="1">
                <a:solidFill>
                  <a:schemeClr val="tx1"/>
                </a:solidFill>
              </a:rPr>
              <a:t>Esto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es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iteraci</a:t>
            </a:r>
            <a:r>
              <a:rPr lang="es-ES" dirty="0" err="1">
                <a:solidFill>
                  <a:schemeClr val="tx1"/>
                </a:solidFill>
              </a:rPr>
              <a:t>ón</a:t>
            </a:r>
            <a:r>
              <a:rPr lang="es-ES" dirty="0">
                <a:solidFill>
                  <a:schemeClr val="tx1"/>
                </a:solidFill>
              </a:rPr>
              <a:t> de políticas</a:t>
            </a:r>
          </a:p>
          <a:p>
            <a:pPr lvl="1"/>
            <a:r>
              <a:rPr lang="en-US" dirty="0"/>
              <a:t>¡A</a:t>
            </a:r>
            <a:r>
              <a:rPr lang="es-ES" dirty="0"/>
              <a:t>ú</a:t>
            </a:r>
            <a:r>
              <a:rPr lang="en-US" dirty="0"/>
              <a:t>n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optimo</a:t>
            </a:r>
            <a:r>
              <a:rPr lang="en-US" dirty="0"/>
              <a:t>!</a:t>
            </a:r>
          </a:p>
          <a:p>
            <a:pPr lvl="1"/>
            <a:r>
              <a:rPr lang="en-US" dirty="0" err="1"/>
              <a:t>Puede</a:t>
            </a:r>
            <a:r>
              <a:rPr lang="en-US" dirty="0"/>
              <a:t> </a:t>
            </a:r>
            <a:r>
              <a:rPr lang="en-US" dirty="0" err="1"/>
              <a:t>converger</a:t>
            </a:r>
            <a:r>
              <a:rPr lang="en-US" dirty="0"/>
              <a:t> mucho mas r</a:t>
            </a:r>
            <a:r>
              <a:rPr lang="es-ES" dirty="0" err="1"/>
              <a:t>ápido</a:t>
            </a:r>
            <a:r>
              <a:rPr lang="es-ES" dirty="0"/>
              <a:t> bajo ciertas condiciones</a:t>
            </a:r>
            <a:endParaRPr lang="en-US" dirty="0"/>
          </a:p>
          <a:p>
            <a:endParaRPr lang="es-ES_tradnl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0758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err="1"/>
              <a:t>Iteraci</a:t>
            </a:r>
            <a:r>
              <a:rPr lang="es-ES" dirty="0" err="1"/>
              <a:t>ón</a:t>
            </a:r>
            <a:r>
              <a:rPr lang="es-ES" dirty="0"/>
              <a:t> de políticas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 err="1">
                <a:solidFill>
                  <a:schemeClr val="tx1"/>
                </a:solidFill>
              </a:rPr>
              <a:t>Evaluaci</a:t>
            </a:r>
            <a:r>
              <a:rPr lang="es-ES" sz="1800" dirty="0" err="1">
                <a:solidFill>
                  <a:schemeClr val="tx1"/>
                </a:solidFill>
              </a:rPr>
              <a:t>ó</a:t>
            </a:r>
            <a:r>
              <a:rPr lang="en-US" sz="1800" dirty="0">
                <a:solidFill>
                  <a:schemeClr val="tx1"/>
                </a:solidFill>
              </a:rPr>
              <a:t>n: Para </a:t>
            </a:r>
            <a:r>
              <a:rPr lang="en-US" sz="1800" dirty="0" err="1">
                <a:solidFill>
                  <a:schemeClr val="tx1"/>
                </a:solidFill>
              </a:rPr>
              <a:t>una</a:t>
            </a:r>
            <a:r>
              <a:rPr lang="en-US" sz="1800" dirty="0">
                <a:solidFill>
                  <a:schemeClr val="tx1"/>
                </a:solidFill>
              </a:rPr>
              <a:t> pol</a:t>
            </a:r>
            <a:r>
              <a:rPr lang="es-ES" sz="1800" dirty="0" err="1">
                <a:solidFill>
                  <a:schemeClr val="tx1"/>
                </a:solidFill>
              </a:rPr>
              <a:t>ítica</a:t>
            </a:r>
            <a:r>
              <a:rPr lang="es-ES" sz="1800" dirty="0">
                <a:solidFill>
                  <a:schemeClr val="tx1"/>
                </a:solidFill>
              </a:rPr>
              <a:t> fija </a:t>
            </a:r>
            <a:r>
              <a:rPr lang="en-US" sz="1800" dirty="0">
                <a:solidFill>
                  <a:schemeClr val="tx1"/>
                </a:solidFill>
                <a:sym typeface="Symbol" pitchFamily="18" charset="2"/>
              </a:rPr>
              <a:t>, </a:t>
            </a:r>
            <a:r>
              <a:rPr lang="en-US" sz="1800" dirty="0" err="1">
                <a:solidFill>
                  <a:schemeClr val="tx1"/>
                </a:solidFill>
                <a:sym typeface="Symbol" pitchFamily="18" charset="2"/>
              </a:rPr>
              <a:t>encuentra</a:t>
            </a:r>
            <a:r>
              <a:rPr lang="en-US" sz="1800" dirty="0">
                <a:solidFill>
                  <a:schemeClr val="tx1"/>
                </a:solidFill>
                <a:sym typeface="Symbol" pitchFamily="18" charset="2"/>
              </a:rPr>
              <a:t> </a:t>
            </a:r>
            <a:r>
              <a:rPr lang="en-US" sz="1800" dirty="0" err="1">
                <a:solidFill>
                  <a:schemeClr val="tx1"/>
                </a:solidFill>
                <a:sym typeface="Symbol" pitchFamily="18" charset="2"/>
              </a:rPr>
              <a:t>valores</a:t>
            </a:r>
            <a:r>
              <a:rPr lang="en-US" sz="1800" dirty="0">
                <a:solidFill>
                  <a:schemeClr val="tx1"/>
                </a:solidFill>
                <a:sym typeface="Symbol" pitchFamily="18" charset="2"/>
              </a:rPr>
              <a:t> con la </a:t>
            </a:r>
            <a:r>
              <a:rPr lang="en-US" sz="1800" dirty="0" err="1">
                <a:solidFill>
                  <a:schemeClr val="tx1"/>
                </a:solidFill>
                <a:sym typeface="Symbol" pitchFamily="18" charset="2"/>
              </a:rPr>
              <a:t>evaluaci</a:t>
            </a:r>
            <a:r>
              <a:rPr lang="es-ES" sz="1800" dirty="0" err="1">
                <a:solidFill>
                  <a:schemeClr val="tx1"/>
                </a:solidFill>
                <a:sym typeface="Symbol" pitchFamily="18" charset="2"/>
              </a:rPr>
              <a:t>ón</a:t>
            </a:r>
            <a:r>
              <a:rPr lang="es-ES" sz="1800" dirty="0">
                <a:solidFill>
                  <a:schemeClr val="tx1"/>
                </a:solidFill>
                <a:sym typeface="Symbol" pitchFamily="18" charset="2"/>
              </a:rPr>
              <a:t> de política</a:t>
            </a:r>
            <a:r>
              <a:rPr lang="en-US" sz="1800" dirty="0">
                <a:solidFill>
                  <a:schemeClr val="tx1"/>
                </a:solidFill>
                <a:sym typeface="Symbol" pitchFamily="18" charset="2"/>
              </a:rPr>
              <a:t>:</a:t>
            </a:r>
          </a:p>
          <a:p>
            <a:pPr lvl="1"/>
            <a:r>
              <a:rPr lang="en-US" sz="1500" dirty="0" err="1">
                <a:sym typeface="Symbol" pitchFamily="18" charset="2"/>
              </a:rPr>
              <a:t>Iterar</a:t>
            </a:r>
            <a:r>
              <a:rPr lang="en-US" sz="1500" dirty="0">
                <a:sym typeface="Symbol" pitchFamily="18" charset="2"/>
              </a:rPr>
              <a:t> hasta </a:t>
            </a:r>
            <a:r>
              <a:rPr lang="en-US" sz="1500" dirty="0" err="1">
                <a:sym typeface="Symbol" pitchFamily="18" charset="2"/>
              </a:rPr>
              <a:t>que</a:t>
            </a:r>
            <a:r>
              <a:rPr lang="en-US" sz="1500" dirty="0">
                <a:sym typeface="Symbol" pitchFamily="18" charset="2"/>
              </a:rPr>
              <a:t> </a:t>
            </a:r>
            <a:r>
              <a:rPr lang="en-US" sz="1500" dirty="0" err="1">
                <a:sym typeface="Symbol" pitchFamily="18" charset="2"/>
              </a:rPr>
              <a:t>converja</a:t>
            </a:r>
            <a:r>
              <a:rPr lang="en-US" sz="1500" dirty="0">
                <a:sym typeface="Symbol" pitchFamily="18" charset="2"/>
              </a:rPr>
              <a:t>:</a:t>
            </a:r>
          </a:p>
          <a:p>
            <a:endParaRPr lang="en-US" sz="1800" dirty="0">
              <a:solidFill>
                <a:schemeClr val="tx1"/>
              </a:solidFill>
              <a:sym typeface="Symbol" pitchFamily="18" charset="2"/>
            </a:endParaRPr>
          </a:p>
          <a:p>
            <a:endParaRPr lang="en-US" sz="1800" dirty="0">
              <a:solidFill>
                <a:schemeClr val="tx1"/>
              </a:solidFill>
              <a:sym typeface="Symbol" pitchFamily="18" charset="2"/>
            </a:endParaRPr>
          </a:p>
          <a:p>
            <a:endParaRPr lang="en-US" sz="1800" dirty="0">
              <a:solidFill>
                <a:schemeClr val="tx1"/>
              </a:solidFill>
              <a:sym typeface="Symbol" pitchFamily="18" charset="2"/>
            </a:endParaRPr>
          </a:p>
          <a:p>
            <a:r>
              <a:rPr lang="en-US" sz="1800" dirty="0" err="1">
                <a:solidFill>
                  <a:schemeClr val="tx1"/>
                </a:solidFill>
              </a:rPr>
              <a:t>Mejoramiento</a:t>
            </a:r>
            <a:r>
              <a:rPr lang="en-US" sz="1800" dirty="0">
                <a:solidFill>
                  <a:schemeClr val="tx1"/>
                </a:solidFill>
              </a:rPr>
              <a:t>: Para </a:t>
            </a:r>
            <a:r>
              <a:rPr lang="en-US" sz="1800" dirty="0" err="1">
                <a:solidFill>
                  <a:schemeClr val="tx1"/>
                </a:solidFill>
              </a:rPr>
              <a:t>valores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fijos</a:t>
            </a:r>
            <a:r>
              <a:rPr lang="en-US" sz="1800" dirty="0">
                <a:solidFill>
                  <a:schemeClr val="tx1"/>
                </a:solidFill>
              </a:rPr>
              <a:t>, </a:t>
            </a:r>
            <a:r>
              <a:rPr lang="en-US" sz="1800" dirty="0" err="1">
                <a:solidFill>
                  <a:schemeClr val="tx1"/>
                </a:solidFill>
              </a:rPr>
              <a:t>obtener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una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mejor</a:t>
            </a:r>
            <a:r>
              <a:rPr lang="en-US" sz="1800" dirty="0">
                <a:solidFill>
                  <a:schemeClr val="tx1"/>
                </a:solidFill>
              </a:rPr>
              <a:t> pol</a:t>
            </a:r>
            <a:r>
              <a:rPr lang="es-ES" sz="1800" dirty="0" err="1">
                <a:solidFill>
                  <a:schemeClr val="tx1"/>
                </a:solidFill>
              </a:rPr>
              <a:t>ítica</a:t>
            </a:r>
            <a:r>
              <a:rPr lang="es-ES" sz="1800" dirty="0">
                <a:solidFill>
                  <a:schemeClr val="tx1"/>
                </a:solidFill>
              </a:rPr>
              <a:t> usando extracción de políticas</a:t>
            </a:r>
            <a:endParaRPr lang="en-US" sz="1800" dirty="0">
              <a:solidFill>
                <a:schemeClr val="tx1"/>
              </a:solidFill>
            </a:endParaRPr>
          </a:p>
          <a:p>
            <a:pPr lvl="1"/>
            <a:r>
              <a:rPr lang="en-US" sz="1500" dirty="0"/>
              <a:t>Vista-al-</a:t>
            </a:r>
            <a:r>
              <a:rPr lang="en-US" sz="1500" dirty="0" err="1"/>
              <a:t>futuro</a:t>
            </a:r>
            <a:r>
              <a:rPr lang="en-US" sz="1500" dirty="0"/>
              <a:t> de un-</a:t>
            </a:r>
            <a:r>
              <a:rPr lang="en-US" sz="1500" dirty="0" err="1"/>
              <a:t>paso</a:t>
            </a:r>
            <a:r>
              <a:rPr lang="en-US" sz="1500" dirty="0"/>
              <a:t>:</a:t>
            </a:r>
          </a:p>
          <a:p>
            <a:pPr lvl="1"/>
            <a:endParaRPr lang="en-US" sz="1500" dirty="0"/>
          </a:p>
          <a:p>
            <a:pPr marL="342900" lvl="1" indent="0">
              <a:buNone/>
            </a:pPr>
            <a:endParaRPr lang="en-US" sz="1500" dirty="0"/>
          </a:p>
          <a:p>
            <a:endParaRPr lang="es-ES_tradnl" dirty="0">
              <a:solidFill>
                <a:schemeClr val="tx1"/>
              </a:solidFill>
            </a:endParaRPr>
          </a:p>
        </p:txBody>
      </p:sp>
      <p:pic>
        <p:nvPicPr>
          <p:cNvPr id="4" name="Picture 3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/>
          <a:stretch>
            <a:fillRect/>
          </a:stretch>
        </p:blipFill>
        <p:spPr bwMode="auto">
          <a:xfrm>
            <a:off x="1990284" y="3074310"/>
            <a:ext cx="5876082" cy="518041"/>
          </a:xfrm>
          <a:prstGeom prst="rect">
            <a:avLst/>
          </a:prstGeom>
          <a:noFill/>
          <a:ln/>
          <a:effectLst/>
        </p:spPr>
      </p:pic>
      <p:pic>
        <p:nvPicPr>
          <p:cNvPr id="5" name="Picture 4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/>
          <a:stretch>
            <a:fillRect/>
          </a:stretch>
        </p:blipFill>
        <p:spPr bwMode="auto">
          <a:xfrm>
            <a:off x="2346733" y="4838415"/>
            <a:ext cx="5411621" cy="480796"/>
          </a:xfrm>
          <a:prstGeom prst="rect">
            <a:avLst/>
          </a:prstGeom>
          <a:noFill/>
          <a:ln/>
          <a:effectLst/>
        </p:spPr>
      </p:pic>
    </p:spTree>
    <p:extLst>
      <p:ext uri="{BB962C8B-B14F-4D97-AF65-F5344CB8AC3E}">
        <p14:creationId xmlns:p14="http://schemas.microsoft.com/office/powerpoint/2010/main" val="823433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Comparación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1800" dirty="0">
                <a:solidFill>
                  <a:schemeClr val="tx1"/>
                </a:solidFill>
              </a:rPr>
              <a:t>Ambos, </a:t>
            </a:r>
            <a:r>
              <a:rPr lang="en-US" sz="1800" dirty="0" err="1">
                <a:solidFill>
                  <a:schemeClr val="tx1"/>
                </a:solidFill>
              </a:rPr>
              <a:t>iteraci</a:t>
            </a:r>
            <a:r>
              <a:rPr lang="es-ES" sz="1800" dirty="0" err="1">
                <a:solidFill>
                  <a:schemeClr val="tx1"/>
                </a:solidFill>
              </a:rPr>
              <a:t>ón</a:t>
            </a:r>
            <a:r>
              <a:rPr lang="es-ES" sz="1800" dirty="0">
                <a:solidFill>
                  <a:schemeClr val="tx1"/>
                </a:solidFill>
              </a:rPr>
              <a:t> de valores e iteración de políticas, computan los mismos valores</a:t>
            </a:r>
            <a:r>
              <a:rPr lang="en-US" sz="1800" dirty="0">
                <a:solidFill>
                  <a:schemeClr val="tx1"/>
                </a:solidFill>
              </a:rPr>
              <a:t> (los </a:t>
            </a:r>
            <a:r>
              <a:rPr lang="en-US" sz="1800" dirty="0" err="1">
                <a:solidFill>
                  <a:schemeClr val="tx1"/>
                </a:solidFill>
              </a:rPr>
              <a:t>valores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s-ES" sz="1800" dirty="0">
                <a:solidFill>
                  <a:schemeClr val="tx1"/>
                </a:solidFill>
              </a:rPr>
              <a:t>óptimos)</a:t>
            </a:r>
            <a:endParaRPr lang="en-US" sz="1800" dirty="0">
              <a:solidFill>
                <a:schemeClr val="tx1"/>
              </a:solidFill>
            </a:endParaRPr>
          </a:p>
          <a:p>
            <a:pPr lvl="3"/>
            <a:endParaRPr lang="en-US" sz="900" dirty="0"/>
          </a:p>
          <a:p>
            <a:r>
              <a:rPr lang="en-US" sz="1800" b="1" dirty="0">
                <a:solidFill>
                  <a:schemeClr val="tx2"/>
                </a:solidFill>
              </a:rPr>
              <a:t>En </a:t>
            </a:r>
            <a:r>
              <a:rPr lang="en-US" sz="1800" b="1" dirty="0" err="1">
                <a:solidFill>
                  <a:schemeClr val="tx2"/>
                </a:solidFill>
              </a:rPr>
              <a:t>iteraci</a:t>
            </a:r>
            <a:r>
              <a:rPr lang="es-ES" sz="1800" b="1" dirty="0" err="1">
                <a:solidFill>
                  <a:schemeClr val="tx2"/>
                </a:solidFill>
              </a:rPr>
              <a:t>ón</a:t>
            </a:r>
            <a:r>
              <a:rPr lang="es-ES" sz="1800" b="1" dirty="0">
                <a:solidFill>
                  <a:schemeClr val="tx2"/>
                </a:solidFill>
              </a:rPr>
              <a:t> de</a:t>
            </a:r>
            <a:r>
              <a:rPr lang="en-US" sz="1800" b="1" dirty="0">
                <a:solidFill>
                  <a:schemeClr val="tx2"/>
                </a:solidFill>
              </a:rPr>
              <a:t> </a:t>
            </a:r>
            <a:r>
              <a:rPr lang="en-US" sz="1800" b="1" dirty="0" err="1">
                <a:solidFill>
                  <a:schemeClr val="tx2"/>
                </a:solidFill>
              </a:rPr>
              <a:t>valores</a:t>
            </a:r>
            <a:r>
              <a:rPr lang="en-US" sz="1800" b="1" dirty="0">
                <a:solidFill>
                  <a:schemeClr val="tx2"/>
                </a:solidFill>
              </a:rPr>
              <a:t>:</a:t>
            </a:r>
          </a:p>
          <a:p>
            <a:pPr lvl="1"/>
            <a:r>
              <a:rPr lang="en-US" sz="1650" dirty="0" err="1"/>
              <a:t>Cada</a:t>
            </a:r>
            <a:r>
              <a:rPr lang="en-US" sz="1650" dirty="0"/>
              <a:t> </a:t>
            </a:r>
            <a:r>
              <a:rPr lang="en-US" sz="1650" dirty="0" err="1"/>
              <a:t>iteraci</a:t>
            </a:r>
            <a:r>
              <a:rPr lang="es-ES" sz="1650" dirty="0" err="1"/>
              <a:t>ón</a:t>
            </a:r>
            <a:r>
              <a:rPr lang="es-ES" sz="1650" dirty="0"/>
              <a:t> actualiza tanto los valores, e (</a:t>
            </a:r>
            <a:r>
              <a:rPr lang="es-ES" sz="1650" dirty="0" err="1"/>
              <a:t>implicitamente</a:t>
            </a:r>
            <a:r>
              <a:rPr lang="es-ES" sz="1650" dirty="0"/>
              <a:t>) la política</a:t>
            </a:r>
            <a:endParaRPr lang="en-US" sz="1650" dirty="0"/>
          </a:p>
          <a:p>
            <a:pPr lvl="1"/>
            <a:r>
              <a:rPr lang="en-US" sz="1650" dirty="0"/>
              <a:t>No </a:t>
            </a:r>
            <a:r>
              <a:rPr lang="en-US" sz="1650" dirty="0" err="1"/>
              <a:t>llevamos</a:t>
            </a:r>
            <a:r>
              <a:rPr lang="en-US" sz="1650" dirty="0"/>
              <a:t> un </a:t>
            </a:r>
            <a:r>
              <a:rPr lang="en-US" sz="1650" dirty="0" err="1"/>
              <a:t>registro</a:t>
            </a:r>
            <a:r>
              <a:rPr lang="en-US" sz="1650" dirty="0"/>
              <a:t> de la pol</a:t>
            </a:r>
            <a:r>
              <a:rPr lang="es-ES" sz="1650" dirty="0" err="1"/>
              <a:t>ítica</a:t>
            </a:r>
            <a:r>
              <a:rPr lang="es-ES" sz="1650" dirty="0"/>
              <a:t>, pero tomar el </a:t>
            </a:r>
            <a:r>
              <a:rPr lang="es-ES" sz="1650" dirty="0" err="1"/>
              <a:t>maximo</a:t>
            </a:r>
            <a:r>
              <a:rPr lang="es-ES" sz="1650" dirty="0"/>
              <a:t> sobre las </a:t>
            </a:r>
            <a:r>
              <a:rPr lang="es-ES" sz="1650" dirty="0" err="1"/>
              <a:t>acciónes</a:t>
            </a:r>
            <a:r>
              <a:rPr lang="es-ES" sz="1650" dirty="0"/>
              <a:t>, </a:t>
            </a:r>
            <a:r>
              <a:rPr lang="es-ES" sz="1650" dirty="0" err="1"/>
              <a:t>implicitamente</a:t>
            </a:r>
            <a:r>
              <a:rPr lang="es-ES" sz="1650" dirty="0"/>
              <a:t> la </a:t>
            </a:r>
            <a:r>
              <a:rPr lang="es-ES" sz="1650" dirty="0" err="1"/>
              <a:t>recomputa</a:t>
            </a:r>
            <a:r>
              <a:rPr lang="es-ES" sz="1650" dirty="0"/>
              <a:t>.</a:t>
            </a:r>
          </a:p>
          <a:p>
            <a:pPr lvl="1"/>
            <a:endParaRPr lang="en-US" sz="900" dirty="0"/>
          </a:p>
          <a:p>
            <a:r>
              <a:rPr lang="en-US" sz="1800" b="1" dirty="0">
                <a:solidFill>
                  <a:schemeClr val="tx2"/>
                </a:solidFill>
              </a:rPr>
              <a:t>En </a:t>
            </a:r>
            <a:r>
              <a:rPr lang="en-US" sz="1800" b="1" dirty="0" err="1">
                <a:solidFill>
                  <a:schemeClr val="tx2"/>
                </a:solidFill>
              </a:rPr>
              <a:t>iteraci</a:t>
            </a:r>
            <a:r>
              <a:rPr lang="es-ES" sz="1800" b="1" dirty="0" err="1">
                <a:solidFill>
                  <a:schemeClr val="tx2"/>
                </a:solidFill>
              </a:rPr>
              <a:t>ón</a:t>
            </a:r>
            <a:r>
              <a:rPr lang="es-ES" sz="1800" b="1" dirty="0">
                <a:solidFill>
                  <a:schemeClr val="tx2"/>
                </a:solidFill>
              </a:rPr>
              <a:t> de políticas:</a:t>
            </a:r>
          </a:p>
          <a:p>
            <a:pPr lvl="1"/>
            <a:r>
              <a:rPr lang="en-US" sz="1650" dirty="0" err="1"/>
              <a:t>Hacemos</a:t>
            </a:r>
            <a:r>
              <a:rPr lang="en-US" sz="1650" dirty="0"/>
              <a:t> </a:t>
            </a:r>
            <a:r>
              <a:rPr lang="en-US" sz="1650" dirty="0" err="1"/>
              <a:t>varias</a:t>
            </a:r>
            <a:r>
              <a:rPr lang="en-US" sz="1650" dirty="0"/>
              <a:t> </a:t>
            </a:r>
            <a:r>
              <a:rPr lang="en-US" sz="1650" dirty="0" err="1"/>
              <a:t>pasadas</a:t>
            </a:r>
            <a:r>
              <a:rPr lang="en-US" sz="1650" dirty="0"/>
              <a:t> para </a:t>
            </a:r>
            <a:r>
              <a:rPr lang="en-US" sz="1650" dirty="0" err="1"/>
              <a:t>actualizar</a:t>
            </a:r>
            <a:r>
              <a:rPr lang="en-US" sz="1650" dirty="0"/>
              <a:t> </a:t>
            </a:r>
            <a:r>
              <a:rPr lang="en-US" sz="1650" dirty="0" err="1"/>
              <a:t>las</a:t>
            </a:r>
            <a:r>
              <a:rPr lang="en-US" sz="1650" dirty="0"/>
              <a:t> </a:t>
            </a:r>
            <a:r>
              <a:rPr lang="en-US" sz="1650" dirty="0" err="1"/>
              <a:t>utilidades</a:t>
            </a:r>
            <a:r>
              <a:rPr lang="en-US" sz="1650" dirty="0"/>
              <a:t> con </a:t>
            </a:r>
            <a:r>
              <a:rPr lang="en-US" sz="1650" dirty="0" err="1"/>
              <a:t>una</a:t>
            </a:r>
            <a:r>
              <a:rPr lang="en-US" sz="1650" dirty="0"/>
              <a:t> pol</a:t>
            </a:r>
            <a:r>
              <a:rPr lang="es-ES" sz="1650" dirty="0" err="1"/>
              <a:t>ítica</a:t>
            </a:r>
            <a:r>
              <a:rPr lang="es-ES" sz="1650" dirty="0"/>
              <a:t> fija (cada pasada es rápida, porque solo consideramos solo una acción, no todas)</a:t>
            </a:r>
          </a:p>
          <a:p>
            <a:pPr lvl="1"/>
            <a:r>
              <a:rPr lang="es-ES" sz="1650" dirty="0"/>
              <a:t>Después de que una política es evaluada, una nueva </a:t>
            </a:r>
            <a:r>
              <a:rPr lang="es-ES" sz="1650" dirty="0" err="1"/>
              <a:t>politica</a:t>
            </a:r>
            <a:r>
              <a:rPr lang="es-ES" sz="1650" dirty="0"/>
              <a:t> es escogida (lentamente como una pasada de iteración de valores).</a:t>
            </a:r>
            <a:endParaRPr lang="en-US" sz="1650" dirty="0"/>
          </a:p>
          <a:p>
            <a:pPr lvl="1"/>
            <a:r>
              <a:rPr lang="en-US" sz="1650" dirty="0" err="1"/>
              <a:t>Esta</a:t>
            </a:r>
            <a:r>
              <a:rPr lang="en-US" sz="1650" dirty="0"/>
              <a:t> </a:t>
            </a:r>
            <a:r>
              <a:rPr lang="en-US" sz="1650" dirty="0" err="1"/>
              <a:t>nueva</a:t>
            </a:r>
            <a:r>
              <a:rPr lang="en-US" sz="1650" dirty="0"/>
              <a:t> pol</a:t>
            </a:r>
            <a:r>
              <a:rPr lang="es-ES" sz="1650" dirty="0" err="1"/>
              <a:t>ítica</a:t>
            </a:r>
            <a:r>
              <a:rPr lang="es-ES" sz="1650" dirty="0"/>
              <a:t> va a ser mejor (o ya acabamos)</a:t>
            </a:r>
            <a:endParaRPr lang="en-US" sz="1650" dirty="0"/>
          </a:p>
          <a:p>
            <a:pPr lvl="4"/>
            <a:endParaRPr lang="en-US" sz="900" dirty="0"/>
          </a:p>
          <a:p>
            <a:pPr>
              <a:spcBef>
                <a:spcPts val="900"/>
              </a:spcBef>
            </a:pPr>
            <a:r>
              <a:rPr lang="en-US" sz="1800" dirty="0">
                <a:solidFill>
                  <a:schemeClr val="tx1"/>
                </a:solidFill>
              </a:rPr>
              <a:t>Ambos son </a:t>
            </a:r>
            <a:r>
              <a:rPr lang="en-US" sz="1800" dirty="0" err="1">
                <a:solidFill>
                  <a:schemeClr val="tx1"/>
                </a:solidFill>
              </a:rPr>
              <a:t>programas</a:t>
            </a:r>
            <a:r>
              <a:rPr lang="en-US" sz="1800" dirty="0">
                <a:solidFill>
                  <a:schemeClr val="tx1"/>
                </a:solidFill>
              </a:rPr>
              <a:t> din</a:t>
            </a:r>
            <a:r>
              <a:rPr lang="es-ES" sz="1800" dirty="0" err="1">
                <a:solidFill>
                  <a:schemeClr val="tx1"/>
                </a:solidFill>
              </a:rPr>
              <a:t>ámicos</a:t>
            </a:r>
            <a:r>
              <a:rPr lang="es-ES" sz="1800" dirty="0">
                <a:solidFill>
                  <a:schemeClr val="tx1"/>
                </a:solidFill>
              </a:rPr>
              <a:t> para resolver </a:t>
            </a:r>
            <a:r>
              <a:rPr lang="es-ES" sz="1800" dirty="0" err="1">
                <a:solidFill>
                  <a:schemeClr val="tx1"/>
                </a:solidFill>
              </a:rPr>
              <a:t>MDPs</a:t>
            </a:r>
            <a:endParaRPr lang="en-US" sz="1800" dirty="0">
              <a:solidFill>
                <a:schemeClr val="tx1"/>
              </a:solidFill>
            </a:endParaRPr>
          </a:p>
          <a:p>
            <a:endParaRPr lang="es-ES_tradnl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9099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/>
              <a:t>Resumen: Algoritmos para </a:t>
            </a:r>
            <a:r>
              <a:rPr lang="es-ES" dirty="0" err="1"/>
              <a:t>MDPs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solidFill>
                  <a:schemeClr val="tx1"/>
                </a:solidFill>
              </a:rPr>
              <a:t>Entonces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queremos</a:t>
            </a:r>
            <a:r>
              <a:rPr lang="en-US" dirty="0">
                <a:solidFill>
                  <a:schemeClr val="tx1"/>
                </a:solidFill>
              </a:rPr>
              <a:t>….</a:t>
            </a:r>
          </a:p>
          <a:p>
            <a:pPr lvl="1"/>
            <a:r>
              <a:rPr lang="en-US" dirty="0" err="1"/>
              <a:t>Computar</a:t>
            </a:r>
            <a:r>
              <a:rPr lang="en-US" dirty="0"/>
              <a:t> </a:t>
            </a:r>
            <a:r>
              <a:rPr lang="en-US" dirty="0" err="1"/>
              <a:t>valores</a:t>
            </a:r>
            <a:r>
              <a:rPr lang="en-US" dirty="0"/>
              <a:t> </a:t>
            </a:r>
            <a:r>
              <a:rPr lang="es-ES" dirty="0" err="1"/>
              <a:t>ó</a:t>
            </a:r>
            <a:r>
              <a:rPr lang="en-US" dirty="0" err="1"/>
              <a:t>ptimos</a:t>
            </a:r>
            <a:r>
              <a:rPr lang="en-US" dirty="0"/>
              <a:t>: </a:t>
            </a:r>
            <a:r>
              <a:rPr lang="en-US" dirty="0" err="1"/>
              <a:t>usar</a:t>
            </a:r>
            <a:r>
              <a:rPr lang="en-US" dirty="0"/>
              <a:t> </a:t>
            </a:r>
            <a:r>
              <a:rPr lang="en-US" dirty="0" err="1"/>
              <a:t>iteraci</a:t>
            </a:r>
            <a:r>
              <a:rPr lang="es-ES" dirty="0" err="1"/>
              <a:t>ón</a:t>
            </a:r>
            <a:r>
              <a:rPr lang="es-ES" dirty="0"/>
              <a:t> de valores o iteración de políticas</a:t>
            </a:r>
          </a:p>
          <a:p>
            <a:pPr lvl="1"/>
            <a:r>
              <a:rPr lang="en-US" dirty="0" err="1"/>
              <a:t>Computar</a:t>
            </a:r>
            <a:r>
              <a:rPr lang="en-US" dirty="0"/>
              <a:t> </a:t>
            </a:r>
            <a:r>
              <a:rPr lang="en-US" dirty="0" err="1"/>
              <a:t>valores</a:t>
            </a:r>
            <a:r>
              <a:rPr lang="en-US" dirty="0"/>
              <a:t> para </a:t>
            </a:r>
            <a:r>
              <a:rPr lang="en-US" dirty="0" err="1"/>
              <a:t>una</a:t>
            </a:r>
            <a:r>
              <a:rPr lang="en-US" dirty="0"/>
              <a:t> pol</a:t>
            </a:r>
            <a:r>
              <a:rPr lang="es-ES" dirty="0" err="1"/>
              <a:t>ítica</a:t>
            </a:r>
            <a:r>
              <a:rPr lang="es-ES" dirty="0"/>
              <a:t> en particular: usar evaluación de políticas.</a:t>
            </a:r>
            <a:r>
              <a:rPr lang="en-US" dirty="0"/>
              <a:t> </a:t>
            </a:r>
          </a:p>
          <a:p>
            <a:pPr lvl="1"/>
            <a:r>
              <a:rPr lang="en-US" dirty="0" err="1"/>
              <a:t>Cambiar</a:t>
            </a:r>
            <a:r>
              <a:rPr lang="en-US" dirty="0"/>
              <a:t> los </a:t>
            </a:r>
            <a:r>
              <a:rPr lang="en-US" dirty="0" err="1"/>
              <a:t>valores</a:t>
            </a:r>
            <a:r>
              <a:rPr lang="en-US" dirty="0"/>
              <a:t> en </a:t>
            </a:r>
            <a:r>
              <a:rPr lang="en-US" dirty="0" err="1"/>
              <a:t>una</a:t>
            </a:r>
            <a:r>
              <a:rPr lang="en-US" dirty="0"/>
              <a:t> pol</a:t>
            </a:r>
            <a:r>
              <a:rPr lang="es-ES" dirty="0" err="1"/>
              <a:t>ítica</a:t>
            </a:r>
            <a:r>
              <a:rPr lang="en-US" dirty="0"/>
              <a:t>: </a:t>
            </a:r>
            <a:r>
              <a:rPr lang="en-US" dirty="0" err="1"/>
              <a:t>usar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extracci</a:t>
            </a:r>
            <a:r>
              <a:rPr lang="es-ES" dirty="0" err="1"/>
              <a:t>ón</a:t>
            </a:r>
            <a:r>
              <a:rPr lang="es-ES" dirty="0"/>
              <a:t> de políticas</a:t>
            </a:r>
          </a:p>
          <a:p>
            <a:pPr marL="342900" lvl="1" indent="0">
              <a:buNone/>
            </a:pPr>
            <a:endParaRPr lang="en-US" dirty="0"/>
          </a:p>
          <a:p>
            <a:r>
              <a:rPr lang="en-US" dirty="0">
                <a:solidFill>
                  <a:schemeClr val="tx1"/>
                </a:solidFill>
              </a:rPr>
              <a:t>¡</a:t>
            </a:r>
            <a:r>
              <a:rPr lang="en-US" dirty="0" err="1">
                <a:solidFill>
                  <a:schemeClr val="tx1"/>
                </a:solidFill>
              </a:rPr>
              <a:t>Todos</a:t>
            </a:r>
            <a:r>
              <a:rPr lang="en-US" dirty="0">
                <a:solidFill>
                  <a:schemeClr val="tx1"/>
                </a:solidFill>
              </a:rPr>
              <a:t> se </a:t>
            </a:r>
            <a:r>
              <a:rPr lang="en-US" dirty="0" err="1">
                <a:solidFill>
                  <a:schemeClr val="tx1"/>
                </a:solidFill>
              </a:rPr>
              <a:t>ven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igual</a:t>
            </a:r>
            <a:r>
              <a:rPr lang="en-US" dirty="0">
                <a:solidFill>
                  <a:schemeClr val="tx1"/>
                </a:solidFill>
              </a:rPr>
              <a:t>!</a:t>
            </a:r>
          </a:p>
          <a:p>
            <a:pPr lvl="1"/>
            <a:r>
              <a:rPr lang="en-US" dirty="0"/>
              <a:t>B</a:t>
            </a:r>
            <a:r>
              <a:rPr lang="es-ES" dirty="0"/>
              <a:t>á</a:t>
            </a:r>
            <a:r>
              <a:rPr lang="en-US" dirty="0" err="1"/>
              <a:t>sicamente</a:t>
            </a:r>
            <a:r>
              <a:rPr lang="en-US" dirty="0"/>
              <a:t> lo son – </a:t>
            </a:r>
            <a:r>
              <a:rPr lang="en-US" dirty="0" err="1"/>
              <a:t>todo</a:t>
            </a:r>
            <a:r>
              <a:rPr lang="en-US" dirty="0"/>
              <a:t> son </a:t>
            </a:r>
            <a:r>
              <a:rPr lang="en-US" dirty="0" err="1"/>
              <a:t>variaciones</a:t>
            </a:r>
            <a:r>
              <a:rPr lang="en-US" dirty="0"/>
              <a:t> de </a:t>
            </a:r>
            <a:r>
              <a:rPr lang="en-US" dirty="0" err="1"/>
              <a:t>las</a:t>
            </a:r>
            <a:r>
              <a:rPr lang="en-US" dirty="0"/>
              <a:t> </a:t>
            </a:r>
            <a:r>
              <a:rPr lang="en-US" dirty="0" err="1"/>
              <a:t>actualizaciones</a:t>
            </a:r>
            <a:r>
              <a:rPr lang="en-US" dirty="0"/>
              <a:t> de Bellman.</a:t>
            </a:r>
          </a:p>
          <a:p>
            <a:pPr lvl="1"/>
            <a:r>
              <a:rPr lang="en-US" dirty="0" err="1"/>
              <a:t>Todos</a:t>
            </a:r>
            <a:r>
              <a:rPr lang="en-US" dirty="0"/>
              <a:t> </a:t>
            </a:r>
            <a:r>
              <a:rPr lang="en-US" dirty="0" err="1"/>
              <a:t>ellos</a:t>
            </a:r>
            <a:r>
              <a:rPr lang="en-US" dirty="0"/>
              <a:t> </a:t>
            </a:r>
            <a:r>
              <a:rPr lang="en-US" dirty="0" err="1"/>
              <a:t>usan</a:t>
            </a:r>
            <a:r>
              <a:rPr lang="en-US" dirty="0"/>
              <a:t> </a:t>
            </a:r>
            <a:r>
              <a:rPr lang="en-US" dirty="0" err="1"/>
              <a:t>fragmentos</a:t>
            </a:r>
            <a:r>
              <a:rPr lang="en-US" dirty="0"/>
              <a:t> de </a:t>
            </a:r>
            <a:r>
              <a:rPr lang="en-US" dirty="0" err="1"/>
              <a:t>expectimax</a:t>
            </a:r>
            <a:r>
              <a:rPr lang="en-US" dirty="0"/>
              <a:t> de un </a:t>
            </a:r>
            <a:r>
              <a:rPr lang="en-US" dirty="0" err="1"/>
              <a:t>paso</a:t>
            </a:r>
            <a:r>
              <a:rPr lang="en-US" dirty="0"/>
              <a:t> con vista </a:t>
            </a:r>
            <a:r>
              <a:rPr lang="en-US" dirty="0" err="1"/>
              <a:t>hacia</a:t>
            </a:r>
            <a:r>
              <a:rPr lang="en-US" dirty="0"/>
              <a:t> </a:t>
            </a:r>
            <a:r>
              <a:rPr lang="en-US" dirty="0" err="1"/>
              <a:t>adelante</a:t>
            </a:r>
            <a:endParaRPr lang="en-US" dirty="0"/>
          </a:p>
          <a:p>
            <a:pPr lvl="1"/>
            <a:r>
              <a:rPr lang="en-US" dirty="0" err="1"/>
              <a:t>Difieren</a:t>
            </a:r>
            <a:r>
              <a:rPr lang="en-US" dirty="0"/>
              <a:t> </a:t>
            </a:r>
            <a:r>
              <a:rPr lang="en-US" dirty="0" err="1"/>
              <a:t>solamente</a:t>
            </a:r>
            <a:r>
              <a:rPr lang="en-US" dirty="0"/>
              <a:t> en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yo</a:t>
            </a:r>
            <a:r>
              <a:rPr lang="en-US" dirty="0"/>
              <a:t> </a:t>
            </a:r>
            <a:r>
              <a:rPr lang="en-US" dirty="0" err="1"/>
              <a:t>meto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pol</a:t>
            </a:r>
            <a:r>
              <a:rPr lang="es-ES" dirty="0" err="1"/>
              <a:t>ítica</a:t>
            </a:r>
            <a:r>
              <a:rPr lang="es-ES" dirty="0"/>
              <a:t> fija o maximizo sobre acciones</a:t>
            </a:r>
            <a:endParaRPr lang="en-US" dirty="0"/>
          </a:p>
          <a:p>
            <a:endParaRPr lang="es-ES_tradnl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8313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AB290BD-49F9-472D-912D-17DE7B66B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Problema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CD7546A1-D345-4BE7-9852-CD4DD615D5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3263" y="4627769"/>
            <a:ext cx="6773593" cy="1587974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dirty="0"/>
              <a:t>Hay dos máquinas tragamonedas, cuando jalas la palanca:</a:t>
            </a:r>
          </a:p>
          <a:p>
            <a:pPr marL="971550" lvl="1" indent="-457200"/>
            <a:r>
              <a:rPr lang="es-MX" dirty="0"/>
              <a:t>Azul: Te da 1 peso.</a:t>
            </a:r>
          </a:p>
          <a:p>
            <a:pPr marL="971550" lvl="1" indent="-457200"/>
            <a:r>
              <a:rPr lang="es-MX" dirty="0"/>
              <a:t>Roja: Puedes obtener 0 o 2 pesos.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="" xmlns:a16="http://schemas.microsoft.com/office/drawing/2014/main" id="{835A970B-33E0-4872-BC45-2259C29304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15485" y="1349619"/>
            <a:ext cx="1880220" cy="1880220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65F84F96-ACB9-48D5-A9EA-4DF2AF550B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23601" y="1270182"/>
            <a:ext cx="1835185" cy="2039094"/>
          </a:xfrm>
          <a:prstGeom prst="rect">
            <a:avLst/>
          </a:prstGeom>
          <a:noFill/>
        </p:spPr>
      </p:pic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317EA5C0-7601-424E-A6FF-22662B2C11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70642" y="1778100"/>
            <a:ext cx="2114550" cy="262606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736517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Tragamonedas</a:t>
            </a:r>
          </a:p>
        </p:txBody>
      </p:sp>
      <p:sp>
        <p:nvSpPr>
          <p:cNvPr id="10" name="Oval 9"/>
          <p:cNvSpPr/>
          <p:nvPr/>
        </p:nvSpPr>
        <p:spPr>
          <a:xfrm>
            <a:off x="2818860" y="3418560"/>
            <a:ext cx="514350" cy="514350"/>
          </a:xfrm>
          <a:prstGeom prst="ellipse">
            <a:avLst/>
          </a:prstGeom>
          <a:solidFill>
            <a:schemeClr val="bg1"/>
          </a:solidFill>
          <a:ln w="57150"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>
                <a:solidFill>
                  <a:srgbClr val="008000"/>
                </a:solidFill>
                <a:latin typeface="Calibri" pitchFamily="34" charset="0"/>
              </a:rPr>
              <a:t>W</a:t>
            </a:r>
          </a:p>
        </p:txBody>
      </p:sp>
      <p:sp>
        <p:nvSpPr>
          <p:cNvPr id="11" name="Oval 10"/>
          <p:cNvSpPr/>
          <p:nvPr/>
        </p:nvSpPr>
        <p:spPr>
          <a:xfrm>
            <a:off x="6533610" y="3418560"/>
            <a:ext cx="514350" cy="514350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>
                <a:solidFill>
                  <a:schemeClr val="tx1"/>
                </a:solidFill>
                <a:latin typeface="Calibri" pitchFamily="34" charset="0"/>
              </a:rPr>
              <a:t>L</a:t>
            </a:r>
          </a:p>
        </p:txBody>
      </p:sp>
      <p:cxnSp>
        <p:nvCxnSpPr>
          <p:cNvPr id="12" name="Curved Connector 11"/>
          <p:cNvCxnSpPr>
            <a:stCxn id="13" idx="0"/>
            <a:endCxn id="14" idx="1"/>
          </p:cNvCxnSpPr>
          <p:nvPr/>
        </p:nvCxnSpPr>
        <p:spPr>
          <a:xfrm rot="16200000" flipH="1">
            <a:off x="4804822" y="1689773"/>
            <a:ext cx="75325" cy="3532900"/>
          </a:xfrm>
          <a:prstGeom prst="curvedConnector3">
            <a:avLst>
              <a:gd name="adj1" fmla="val -822914"/>
            </a:avLst>
          </a:prstGeom>
          <a:ln w="5715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urved Connector 12"/>
          <p:cNvCxnSpPr>
            <a:stCxn id="13" idx="0"/>
            <a:endCxn id="13" idx="6"/>
          </p:cNvCxnSpPr>
          <p:nvPr/>
        </p:nvCxnSpPr>
        <p:spPr>
          <a:xfrm rot="16200000" flipH="1">
            <a:off x="3076035" y="3418560"/>
            <a:ext cx="257175" cy="257175"/>
          </a:xfrm>
          <a:prstGeom prst="curvedConnector4">
            <a:avLst>
              <a:gd name="adj1" fmla="val -87180"/>
              <a:gd name="adj2" fmla="val 338462"/>
            </a:avLst>
          </a:prstGeom>
          <a:ln w="5715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urved Connector 13"/>
          <p:cNvCxnSpPr>
            <a:stCxn id="14" idx="4"/>
            <a:endCxn id="13" idx="5"/>
          </p:cNvCxnSpPr>
          <p:nvPr/>
        </p:nvCxnSpPr>
        <p:spPr>
          <a:xfrm rot="5400000" flipH="1">
            <a:off x="4986673" y="2128799"/>
            <a:ext cx="75325" cy="3532900"/>
          </a:xfrm>
          <a:prstGeom prst="curvedConnector3">
            <a:avLst>
              <a:gd name="adj1" fmla="val -927967"/>
            </a:avLst>
          </a:prstGeom>
          <a:ln w="5715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urved Connector 13"/>
          <p:cNvCxnSpPr>
            <a:stCxn id="14" idx="4"/>
            <a:endCxn id="14" idx="2"/>
          </p:cNvCxnSpPr>
          <p:nvPr/>
        </p:nvCxnSpPr>
        <p:spPr>
          <a:xfrm rot="5400000" flipH="1">
            <a:off x="6533610" y="3675735"/>
            <a:ext cx="257175" cy="257175"/>
          </a:xfrm>
          <a:prstGeom prst="curvedConnector4">
            <a:avLst>
              <a:gd name="adj1" fmla="val -84616"/>
              <a:gd name="adj2" fmla="val 325641"/>
            </a:avLst>
          </a:prstGeom>
          <a:ln w="5715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urved Connector 15"/>
          <p:cNvCxnSpPr>
            <a:stCxn id="14" idx="6"/>
            <a:endCxn id="13" idx="4"/>
          </p:cNvCxnSpPr>
          <p:nvPr/>
        </p:nvCxnSpPr>
        <p:spPr>
          <a:xfrm flipH="1">
            <a:off x="3076035" y="3675735"/>
            <a:ext cx="3971925" cy="257175"/>
          </a:xfrm>
          <a:prstGeom prst="curvedConnector4">
            <a:avLst>
              <a:gd name="adj1" fmla="val -7681"/>
              <a:gd name="adj2" fmla="val 589178"/>
            </a:avLst>
          </a:prstGeom>
          <a:ln w="57150">
            <a:solidFill>
              <a:srgbClr val="0070C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urved Connector 13"/>
          <p:cNvCxnSpPr>
            <a:stCxn id="13" idx="4"/>
            <a:endCxn id="13" idx="2"/>
          </p:cNvCxnSpPr>
          <p:nvPr/>
        </p:nvCxnSpPr>
        <p:spPr>
          <a:xfrm rot="5400000" flipH="1">
            <a:off x="2818860" y="3675735"/>
            <a:ext cx="257175" cy="257175"/>
          </a:xfrm>
          <a:prstGeom prst="curvedConnector4">
            <a:avLst>
              <a:gd name="adj1" fmla="val -376924"/>
              <a:gd name="adj2" fmla="val 415385"/>
            </a:avLst>
          </a:prstGeom>
          <a:ln w="57150">
            <a:solidFill>
              <a:srgbClr val="0070C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447260" y="3932909"/>
            <a:ext cx="5715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8000"/>
                </a:solidFill>
                <a:latin typeface="Calibri" pitchFamily="34" charset="0"/>
              </a:rPr>
              <a:t>$1</a:t>
            </a:r>
          </a:p>
          <a:p>
            <a:endParaRPr lang="en-US" dirty="0">
              <a:latin typeface="Calibri" pitchFamily="34" charset="0"/>
            </a:endParaRPr>
          </a:p>
          <a:p>
            <a:r>
              <a:rPr lang="en-US" dirty="0">
                <a:latin typeface="Calibri" pitchFamily="34" charset="0"/>
              </a:rPr>
              <a:t>1.0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448009" y="3875759"/>
            <a:ext cx="5819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8000"/>
                </a:solidFill>
                <a:latin typeface="Calibri" pitchFamily="34" charset="0"/>
              </a:rPr>
              <a:t>$1</a:t>
            </a:r>
          </a:p>
          <a:p>
            <a:endParaRPr lang="en-US" dirty="0">
              <a:latin typeface="Calibri" pitchFamily="34" charset="0"/>
            </a:endParaRPr>
          </a:p>
          <a:p>
            <a:r>
              <a:rPr lang="en-US" dirty="0">
                <a:latin typeface="Calibri" pitchFamily="34" charset="0"/>
              </a:rPr>
              <a:t>1.0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361910" y="2443661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itchFamily="34" charset="0"/>
              </a:rPr>
              <a:t>0.25 	</a:t>
            </a:r>
            <a:r>
              <a:rPr lang="en-US" dirty="0">
                <a:solidFill>
                  <a:srgbClr val="008000"/>
                </a:solidFill>
                <a:latin typeface="Calibri" pitchFamily="34" charset="0"/>
              </a:rPr>
              <a:t>$0</a:t>
            </a:r>
            <a:endParaRPr lang="en-US" dirty="0">
              <a:latin typeface="Calibri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961860" y="3081062"/>
            <a:ext cx="160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itchFamily="34" charset="0"/>
              </a:rPr>
              <a:t>0.75 </a:t>
            </a:r>
          </a:p>
          <a:p>
            <a:r>
              <a:rPr lang="en-US" dirty="0">
                <a:solidFill>
                  <a:srgbClr val="008000"/>
                </a:solidFill>
                <a:latin typeface="Calibri" pitchFamily="34" charset="0"/>
              </a:rPr>
              <a:t>$2</a:t>
            </a:r>
            <a:endParaRPr lang="en-US" dirty="0">
              <a:latin typeface="Calibri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476210" y="4218659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itchFamily="34" charset="0"/>
              </a:rPr>
              <a:t>0.75 	</a:t>
            </a:r>
            <a:r>
              <a:rPr lang="en-US" dirty="0">
                <a:solidFill>
                  <a:srgbClr val="008000"/>
                </a:solidFill>
                <a:latin typeface="Calibri" pitchFamily="34" charset="0"/>
              </a:rPr>
              <a:t>$2</a:t>
            </a:r>
            <a:endParaRPr lang="en-US" dirty="0">
              <a:latin typeface="Calibri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504910" y="3475710"/>
            <a:ext cx="160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itchFamily="34" charset="0"/>
              </a:rPr>
              <a:t>0.25 </a:t>
            </a:r>
          </a:p>
          <a:p>
            <a:r>
              <a:rPr lang="en-US" dirty="0">
                <a:solidFill>
                  <a:srgbClr val="008000"/>
                </a:solidFill>
                <a:latin typeface="Calibri" pitchFamily="34" charset="0"/>
              </a:rPr>
              <a:t>$0</a:t>
            </a:r>
            <a:endParaRPr lang="en-US" dirty="0">
              <a:latin typeface="Calibri" pitchFamily="34" charset="0"/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6847935" y="1786436"/>
            <a:ext cx="1657350" cy="131445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i="1" dirty="0">
                <a:solidFill>
                  <a:schemeClr val="tx1"/>
                </a:solidFill>
                <a:latin typeface="Calibri" pitchFamily="34" charset="0"/>
              </a:rPr>
              <a:t>Sin </a:t>
            </a:r>
            <a:r>
              <a:rPr lang="en-US" sz="1500" i="1" dirty="0" err="1">
                <a:solidFill>
                  <a:schemeClr val="tx1"/>
                </a:solidFill>
                <a:latin typeface="Calibri" pitchFamily="34" charset="0"/>
              </a:rPr>
              <a:t>descuentos</a:t>
            </a:r>
            <a:endParaRPr lang="en-US" sz="1500" i="1" dirty="0">
              <a:solidFill>
                <a:schemeClr val="tx1"/>
              </a:solidFill>
              <a:latin typeface="Calibri" pitchFamily="34" charset="0"/>
            </a:endParaRPr>
          </a:p>
          <a:p>
            <a:pPr algn="ctr"/>
            <a:endParaRPr lang="en-US" sz="300" i="1" dirty="0">
              <a:solidFill>
                <a:schemeClr val="tx1"/>
              </a:solidFill>
              <a:latin typeface="Calibri" pitchFamily="34" charset="0"/>
            </a:endParaRPr>
          </a:p>
          <a:p>
            <a:pPr algn="ctr"/>
            <a:r>
              <a:rPr lang="en-US" sz="1500" i="1" dirty="0">
                <a:solidFill>
                  <a:schemeClr val="tx1"/>
                </a:solidFill>
                <a:latin typeface="Calibri" pitchFamily="34" charset="0"/>
              </a:rPr>
              <a:t>100 </a:t>
            </a:r>
            <a:r>
              <a:rPr lang="en-US" sz="1500" i="1" dirty="0" err="1">
                <a:solidFill>
                  <a:schemeClr val="tx1"/>
                </a:solidFill>
                <a:latin typeface="Calibri" pitchFamily="34" charset="0"/>
              </a:rPr>
              <a:t>pasos</a:t>
            </a:r>
            <a:endParaRPr lang="en-US" sz="600" i="1" dirty="0">
              <a:solidFill>
                <a:schemeClr val="tx1"/>
              </a:solidFill>
              <a:latin typeface="Calibri" pitchFamily="34" charset="0"/>
            </a:endParaRPr>
          </a:p>
          <a:p>
            <a:pPr algn="ctr"/>
            <a:endParaRPr lang="en-US" sz="300" i="1" dirty="0">
              <a:solidFill>
                <a:schemeClr val="tx1"/>
              </a:solidFill>
              <a:latin typeface="Calibri" pitchFamily="34" charset="0"/>
            </a:endParaRPr>
          </a:p>
          <a:p>
            <a:pPr algn="ctr"/>
            <a:r>
              <a:rPr lang="en-US" sz="1500" i="1" dirty="0">
                <a:solidFill>
                  <a:schemeClr val="tx1"/>
                </a:solidFill>
                <a:latin typeface="Calibri" pitchFamily="34" charset="0"/>
              </a:rPr>
              <a:t>Ambos </a:t>
            </a:r>
            <a:r>
              <a:rPr lang="en-US" sz="1500" i="1" dirty="0" err="1">
                <a:solidFill>
                  <a:schemeClr val="tx1"/>
                </a:solidFill>
                <a:latin typeface="Calibri" pitchFamily="34" charset="0"/>
              </a:rPr>
              <a:t>estados</a:t>
            </a:r>
            <a:r>
              <a:rPr lang="en-US" sz="1500" i="1" dirty="0">
                <a:solidFill>
                  <a:schemeClr val="tx1"/>
                </a:solidFill>
                <a:latin typeface="Calibri" pitchFamily="34" charset="0"/>
              </a:rPr>
              <a:t> </a:t>
            </a:r>
            <a:r>
              <a:rPr lang="en-US" sz="1500" i="1" dirty="0" err="1">
                <a:solidFill>
                  <a:schemeClr val="tx1"/>
                </a:solidFill>
                <a:latin typeface="Calibri" pitchFamily="34" charset="0"/>
              </a:rPr>
              <a:t>tienen</a:t>
            </a:r>
            <a:r>
              <a:rPr lang="en-US" sz="1500" i="1" dirty="0">
                <a:solidFill>
                  <a:schemeClr val="tx1"/>
                </a:solidFill>
                <a:latin typeface="Calibri" pitchFamily="34" charset="0"/>
              </a:rPr>
              <a:t> el </a:t>
            </a:r>
            <a:r>
              <a:rPr lang="en-US" sz="1500" i="1" dirty="0" err="1">
                <a:solidFill>
                  <a:schemeClr val="tx1"/>
                </a:solidFill>
                <a:latin typeface="Calibri" pitchFamily="34" charset="0"/>
              </a:rPr>
              <a:t>mismo</a:t>
            </a:r>
            <a:r>
              <a:rPr lang="en-US" sz="1500" i="1" dirty="0">
                <a:solidFill>
                  <a:schemeClr val="tx1"/>
                </a:solidFill>
                <a:latin typeface="Calibri" pitchFamily="34" charset="0"/>
              </a:rPr>
              <a:t> valor</a:t>
            </a:r>
          </a:p>
        </p:txBody>
      </p:sp>
      <p:sp>
        <p:nvSpPr>
          <p:cNvPr id="3" name="Rectangle 2"/>
          <p:cNvSpPr/>
          <p:nvPr/>
        </p:nvSpPr>
        <p:spPr>
          <a:xfrm>
            <a:off x="2036934" y="1847273"/>
            <a:ext cx="4572000" cy="5078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350" dirty="0" err="1"/>
              <a:t>Acciones</a:t>
            </a:r>
            <a:r>
              <a:rPr lang="en-US" sz="1350" dirty="0"/>
              <a:t>: </a:t>
            </a:r>
            <a:r>
              <a:rPr lang="en-US" sz="1350" i="1" dirty="0">
                <a:solidFill>
                  <a:srgbClr val="3333FF"/>
                </a:solidFill>
              </a:rPr>
              <a:t>Azul</a:t>
            </a:r>
            <a:r>
              <a:rPr lang="en-US" sz="1350" i="1" dirty="0"/>
              <a:t>, </a:t>
            </a:r>
            <a:r>
              <a:rPr lang="en-US" sz="1350" i="1" dirty="0" err="1">
                <a:solidFill>
                  <a:srgbClr val="C00000"/>
                </a:solidFill>
              </a:rPr>
              <a:t>Rojo</a:t>
            </a:r>
            <a:endParaRPr lang="en-US" sz="1350" i="1" dirty="0">
              <a:solidFill>
                <a:srgbClr val="C00000"/>
              </a:solidFill>
            </a:endParaRPr>
          </a:p>
          <a:p>
            <a:r>
              <a:rPr lang="en-US" sz="1350" dirty="0" err="1"/>
              <a:t>Estados</a:t>
            </a:r>
            <a:r>
              <a:rPr lang="en-US" sz="1350" dirty="0"/>
              <a:t>: </a:t>
            </a:r>
            <a:r>
              <a:rPr lang="en-US" sz="1350" dirty="0" err="1">
                <a:solidFill>
                  <a:srgbClr val="008000"/>
                </a:solidFill>
              </a:rPr>
              <a:t>Ganar</a:t>
            </a:r>
            <a:r>
              <a:rPr lang="en-US" sz="1350" dirty="0"/>
              <a:t>, </a:t>
            </a:r>
            <a:r>
              <a:rPr lang="en-US" sz="1350" dirty="0" err="1"/>
              <a:t>Perder</a:t>
            </a:r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3065114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Planeaci</a:t>
            </a:r>
            <a:r>
              <a:rPr lang="es-ES" dirty="0" err="1"/>
              <a:t>ón</a:t>
            </a:r>
            <a:r>
              <a:rPr lang="es-ES" dirty="0"/>
              <a:t> inactiva</a:t>
            </a:r>
            <a:endParaRPr lang="es-MX" dirty="0"/>
          </a:p>
        </p:txBody>
      </p:sp>
      <p:sp>
        <p:nvSpPr>
          <p:cNvPr id="25" name="Content Placeholder 2"/>
          <p:cNvSpPr>
            <a:spLocks noGrp="1"/>
          </p:cNvSpPr>
          <p:nvPr>
            <p:ph idx="1"/>
          </p:nvPr>
        </p:nvSpPr>
        <p:spPr>
          <a:xfrm>
            <a:off x="753247" y="1513028"/>
            <a:ext cx="8534400" cy="3546873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Calibri"/>
                <a:cs typeface="Calibri"/>
              </a:rPr>
              <a:t>Resolver un MDP </a:t>
            </a:r>
            <a:r>
              <a:rPr lang="en-US" dirty="0" err="1">
                <a:solidFill>
                  <a:schemeClr val="tx1"/>
                </a:solidFill>
                <a:latin typeface="Calibri"/>
                <a:cs typeface="Calibri"/>
              </a:rPr>
              <a:t>es</a:t>
            </a:r>
            <a:r>
              <a:rPr lang="en-US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alibri"/>
                <a:cs typeface="Calibri"/>
              </a:rPr>
              <a:t>planeaci</a:t>
            </a:r>
            <a:r>
              <a:rPr lang="es-ES" dirty="0" err="1">
                <a:solidFill>
                  <a:schemeClr val="tx1"/>
                </a:solidFill>
                <a:latin typeface="Calibri"/>
                <a:cs typeface="Calibri"/>
              </a:rPr>
              <a:t>ón</a:t>
            </a:r>
            <a:r>
              <a:rPr lang="es-ES" dirty="0">
                <a:solidFill>
                  <a:schemeClr val="tx1"/>
                </a:solidFill>
                <a:latin typeface="Calibri"/>
                <a:cs typeface="Calibri"/>
              </a:rPr>
              <a:t> inactiva</a:t>
            </a:r>
          </a:p>
          <a:p>
            <a:pPr lvl="1"/>
            <a:r>
              <a:rPr lang="en-US" dirty="0" err="1">
                <a:latin typeface="Calibri"/>
                <a:cs typeface="Calibri"/>
              </a:rPr>
              <a:t>Determinas</a:t>
            </a:r>
            <a:r>
              <a:rPr lang="en-US" dirty="0">
                <a:latin typeface="Calibri"/>
                <a:cs typeface="Calibri"/>
              </a:rPr>
              <a:t> </a:t>
            </a:r>
            <a:r>
              <a:rPr lang="en-US" dirty="0" err="1">
                <a:latin typeface="Calibri"/>
                <a:cs typeface="Calibri"/>
              </a:rPr>
              <a:t>todas</a:t>
            </a:r>
            <a:r>
              <a:rPr lang="en-US" dirty="0">
                <a:latin typeface="Calibri"/>
                <a:cs typeface="Calibri"/>
              </a:rPr>
              <a:t> </a:t>
            </a:r>
            <a:r>
              <a:rPr lang="en-US" dirty="0" err="1">
                <a:latin typeface="Calibri"/>
                <a:cs typeface="Calibri"/>
              </a:rPr>
              <a:t>las</a:t>
            </a:r>
            <a:r>
              <a:rPr lang="en-US" dirty="0">
                <a:latin typeface="Calibri"/>
                <a:cs typeface="Calibri"/>
              </a:rPr>
              <a:t> </a:t>
            </a:r>
            <a:r>
              <a:rPr lang="en-US" dirty="0" err="1">
                <a:latin typeface="Calibri"/>
                <a:cs typeface="Calibri"/>
              </a:rPr>
              <a:t>cantidades</a:t>
            </a:r>
            <a:r>
              <a:rPr lang="en-US" dirty="0">
                <a:latin typeface="Calibri"/>
                <a:cs typeface="Calibri"/>
              </a:rPr>
              <a:t> </a:t>
            </a:r>
            <a:r>
              <a:rPr lang="en-US" dirty="0" err="1">
                <a:latin typeface="Calibri"/>
                <a:cs typeface="Calibri"/>
              </a:rPr>
              <a:t>por</a:t>
            </a:r>
            <a:r>
              <a:rPr lang="en-US" dirty="0">
                <a:latin typeface="Calibri"/>
                <a:cs typeface="Calibri"/>
              </a:rPr>
              <a:t> c</a:t>
            </a:r>
            <a:r>
              <a:rPr lang="es-ES" dirty="0" err="1">
                <a:latin typeface="Calibri"/>
                <a:cs typeface="Calibri"/>
              </a:rPr>
              <a:t>ó</a:t>
            </a:r>
            <a:r>
              <a:rPr lang="en-US" dirty="0" err="1">
                <a:latin typeface="Calibri"/>
                <a:cs typeface="Calibri"/>
              </a:rPr>
              <a:t>mputo</a:t>
            </a:r>
            <a:endParaRPr lang="en-US" dirty="0">
              <a:latin typeface="Calibri"/>
              <a:cs typeface="Calibri"/>
            </a:endParaRPr>
          </a:p>
          <a:p>
            <a:pPr lvl="1"/>
            <a:r>
              <a:rPr lang="en-US" dirty="0" err="1">
                <a:latin typeface="Calibri"/>
                <a:cs typeface="Calibri"/>
              </a:rPr>
              <a:t>Necesitas</a:t>
            </a:r>
            <a:r>
              <a:rPr lang="en-US" dirty="0">
                <a:latin typeface="Calibri"/>
                <a:cs typeface="Calibri"/>
              </a:rPr>
              <a:t> saber los </a:t>
            </a:r>
            <a:r>
              <a:rPr lang="en-US" dirty="0" err="1">
                <a:latin typeface="Calibri"/>
                <a:cs typeface="Calibri"/>
              </a:rPr>
              <a:t>detalles</a:t>
            </a:r>
            <a:r>
              <a:rPr lang="en-US" dirty="0">
                <a:latin typeface="Calibri"/>
                <a:cs typeface="Calibri"/>
              </a:rPr>
              <a:t> del MDP</a:t>
            </a:r>
          </a:p>
          <a:p>
            <a:pPr lvl="1"/>
            <a:r>
              <a:rPr lang="en-US" dirty="0">
                <a:latin typeface="Calibri"/>
                <a:cs typeface="Calibri"/>
              </a:rPr>
              <a:t>En </a:t>
            </a:r>
            <a:r>
              <a:rPr lang="en-US" dirty="0" err="1">
                <a:latin typeface="Calibri"/>
                <a:cs typeface="Calibri"/>
              </a:rPr>
              <a:t>realidad</a:t>
            </a:r>
            <a:r>
              <a:rPr lang="en-US" dirty="0">
                <a:latin typeface="Calibri"/>
                <a:cs typeface="Calibri"/>
              </a:rPr>
              <a:t> no </a:t>
            </a:r>
            <a:r>
              <a:rPr lang="en-US" dirty="0" err="1">
                <a:latin typeface="Calibri"/>
                <a:cs typeface="Calibri"/>
              </a:rPr>
              <a:t>estas</a:t>
            </a:r>
            <a:r>
              <a:rPr lang="en-US" dirty="0">
                <a:latin typeface="Calibri"/>
                <a:cs typeface="Calibri"/>
              </a:rPr>
              <a:t> </a:t>
            </a:r>
            <a:r>
              <a:rPr lang="en-US" dirty="0" err="1">
                <a:latin typeface="Calibri"/>
                <a:cs typeface="Calibri"/>
              </a:rPr>
              <a:t>jugando</a:t>
            </a:r>
            <a:r>
              <a:rPr lang="en-US" dirty="0">
                <a:latin typeface="Calibri"/>
                <a:cs typeface="Calibri"/>
              </a:rPr>
              <a:t> (!!!)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298553" y="4243968"/>
            <a:ext cx="19431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 err="1">
                <a:solidFill>
                  <a:srgbClr val="C00000"/>
                </a:solidFill>
                <a:latin typeface="Calibri"/>
                <a:cs typeface="Calibri"/>
              </a:rPr>
              <a:t>Jugador</a:t>
            </a:r>
            <a:r>
              <a:rPr lang="en-US" sz="210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lang="en-US" sz="2100" dirty="0" err="1">
                <a:solidFill>
                  <a:srgbClr val="C00000"/>
                </a:solidFill>
                <a:latin typeface="Calibri"/>
                <a:cs typeface="Calibri"/>
              </a:rPr>
              <a:t>Rojo</a:t>
            </a:r>
            <a:endParaRPr lang="en-US" sz="2100" dirty="0">
              <a:solidFill>
                <a:srgbClr val="C00000"/>
              </a:solidFill>
              <a:latin typeface="Calibri"/>
              <a:cs typeface="Calibri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306336" y="4945572"/>
            <a:ext cx="19431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 err="1">
                <a:solidFill>
                  <a:srgbClr val="0070C0"/>
                </a:solidFill>
                <a:latin typeface="Calibri"/>
                <a:cs typeface="Calibri"/>
              </a:rPr>
              <a:t>Jugador</a:t>
            </a:r>
            <a:r>
              <a:rPr lang="en-US" sz="2100" dirty="0">
                <a:solidFill>
                  <a:srgbClr val="0070C0"/>
                </a:solidFill>
                <a:latin typeface="Calibri"/>
                <a:cs typeface="Calibri"/>
              </a:rPr>
              <a:t> Azul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2571750" y="3608085"/>
            <a:ext cx="36576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>
                <a:latin typeface="Calibri"/>
                <a:cs typeface="Calibri"/>
              </a:rPr>
              <a:t>Valor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2674289" y="4250481"/>
            <a:ext cx="8001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100" dirty="0">
                <a:latin typeface="Calibri"/>
                <a:cs typeface="Calibri"/>
              </a:rPr>
              <a:t>150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2657018" y="4945572"/>
            <a:ext cx="8001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100" dirty="0">
                <a:latin typeface="Calibri"/>
                <a:cs typeface="Calibri"/>
              </a:rPr>
              <a:t>100</a:t>
            </a:r>
          </a:p>
        </p:txBody>
      </p:sp>
      <p:grpSp>
        <p:nvGrpSpPr>
          <p:cNvPr id="32" name="Group 31"/>
          <p:cNvGrpSpPr/>
          <p:nvPr/>
        </p:nvGrpSpPr>
        <p:grpSpPr>
          <a:xfrm>
            <a:off x="4057650" y="3355614"/>
            <a:ext cx="4454979" cy="1860580"/>
            <a:chOff x="1600200" y="1854621"/>
            <a:chExt cx="8756724" cy="3599872"/>
          </a:xfrm>
        </p:grpSpPr>
        <p:sp>
          <p:nvSpPr>
            <p:cNvPr id="33" name="Oval 32"/>
            <p:cNvSpPr/>
            <p:nvPr/>
          </p:nvSpPr>
          <p:spPr>
            <a:xfrm>
              <a:off x="3276600" y="3276601"/>
              <a:ext cx="685800" cy="68580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08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100" dirty="0">
                  <a:solidFill>
                    <a:srgbClr val="008000"/>
                  </a:solidFill>
                  <a:latin typeface="Calibri"/>
                  <a:cs typeface="Calibri"/>
                </a:rPr>
                <a:t>W</a:t>
              </a:r>
            </a:p>
          </p:txBody>
        </p:sp>
        <p:sp>
          <p:nvSpPr>
            <p:cNvPr id="34" name="Oval 33"/>
            <p:cNvSpPr/>
            <p:nvPr/>
          </p:nvSpPr>
          <p:spPr>
            <a:xfrm>
              <a:off x="8229600" y="3276601"/>
              <a:ext cx="685800" cy="68580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100" dirty="0">
                  <a:solidFill>
                    <a:schemeClr val="tx1"/>
                  </a:solidFill>
                  <a:latin typeface="Calibri"/>
                  <a:cs typeface="Calibri"/>
                </a:rPr>
                <a:t>L</a:t>
              </a:r>
            </a:p>
          </p:txBody>
        </p:sp>
        <p:cxnSp>
          <p:nvCxnSpPr>
            <p:cNvPr id="35" name="Curved Connector 34"/>
            <p:cNvCxnSpPr>
              <a:stCxn id="33" idx="0"/>
              <a:endCxn id="34" idx="1"/>
            </p:cNvCxnSpPr>
            <p:nvPr/>
          </p:nvCxnSpPr>
          <p:spPr>
            <a:xfrm rot="16200000" flipH="1">
              <a:off x="5924549" y="971551"/>
              <a:ext cx="100433" cy="4710533"/>
            </a:xfrm>
            <a:prstGeom prst="curvedConnector3">
              <a:avLst>
                <a:gd name="adj1" fmla="val -822914"/>
              </a:avLst>
            </a:prstGeom>
            <a:ln w="5715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urved Connector 13"/>
            <p:cNvCxnSpPr>
              <a:stCxn id="33" idx="0"/>
              <a:endCxn id="33" idx="6"/>
            </p:cNvCxnSpPr>
            <p:nvPr/>
          </p:nvCxnSpPr>
          <p:spPr>
            <a:xfrm rot="16200000" flipH="1">
              <a:off x="3619500" y="3276601"/>
              <a:ext cx="342900" cy="342900"/>
            </a:xfrm>
            <a:prstGeom prst="curvedConnector4">
              <a:avLst>
                <a:gd name="adj1" fmla="val -87180"/>
                <a:gd name="adj2" fmla="val 338462"/>
              </a:avLst>
            </a:prstGeom>
            <a:ln w="5715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urved Connector 36"/>
            <p:cNvCxnSpPr>
              <a:stCxn id="34" idx="4"/>
              <a:endCxn id="33" idx="5"/>
            </p:cNvCxnSpPr>
            <p:nvPr/>
          </p:nvCxnSpPr>
          <p:spPr>
            <a:xfrm rot="5400000" flipH="1">
              <a:off x="6167017" y="1556919"/>
              <a:ext cx="100433" cy="4710533"/>
            </a:xfrm>
            <a:prstGeom prst="curvedConnector3">
              <a:avLst>
                <a:gd name="adj1" fmla="val -927967"/>
              </a:avLst>
            </a:prstGeom>
            <a:ln w="5715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urved Connector 13"/>
            <p:cNvCxnSpPr>
              <a:stCxn id="34" idx="4"/>
              <a:endCxn id="34" idx="2"/>
            </p:cNvCxnSpPr>
            <p:nvPr/>
          </p:nvCxnSpPr>
          <p:spPr>
            <a:xfrm rot="5400000" flipH="1">
              <a:off x="8229600" y="3619501"/>
              <a:ext cx="342900" cy="342900"/>
            </a:xfrm>
            <a:prstGeom prst="curvedConnector4">
              <a:avLst>
                <a:gd name="adj1" fmla="val -84616"/>
                <a:gd name="adj2" fmla="val 325641"/>
              </a:avLst>
            </a:prstGeom>
            <a:ln w="5715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urved Connector 29"/>
            <p:cNvCxnSpPr>
              <a:stCxn id="34" idx="6"/>
              <a:endCxn id="33" idx="4"/>
            </p:cNvCxnSpPr>
            <p:nvPr/>
          </p:nvCxnSpPr>
          <p:spPr>
            <a:xfrm flipH="1">
              <a:off x="3619500" y="3619501"/>
              <a:ext cx="5295900" cy="342900"/>
            </a:xfrm>
            <a:prstGeom prst="curvedConnector4">
              <a:avLst>
                <a:gd name="adj1" fmla="val -7681"/>
                <a:gd name="adj2" fmla="val 589178"/>
              </a:avLst>
            </a:prstGeom>
            <a:ln w="57150">
              <a:solidFill>
                <a:srgbClr val="0070C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urved Connector 13"/>
            <p:cNvCxnSpPr>
              <a:stCxn id="33" idx="4"/>
              <a:endCxn id="33" idx="2"/>
            </p:cNvCxnSpPr>
            <p:nvPr/>
          </p:nvCxnSpPr>
          <p:spPr>
            <a:xfrm rot="5400000" flipH="1">
              <a:off x="3276600" y="3619501"/>
              <a:ext cx="342900" cy="342900"/>
            </a:xfrm>
            <a:prstGeom prst="curvedConnector4">
              <a:avLst>
                <a:gd name="adj1" fmla="val -376924"/>
                <a:gd name="adj2" fmla="val 415385"/>
              </a:avLst>
            </a:prstGeom>
            <a:ln w="57150">
              <a:solidFill>
                <a:srgbClr val="0070C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/>
            <p:cNvSpPr txBox="1"/>
            <p:nvPr/>
          </p:nvSpPr>
          <p:spPr>
            <a:xfrm>
              <a:off x="1600200" y="3769613"/>
              <a:ext cx="995082" cy="16076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8000"/>
                  </a:solidFill>
                  <a:latin typeface="Calibri"/>
                  <a:cs typeface="Calibri"/>
                </a:rPr>
                <a:t>$1</a:t>
              </a:r>
            </a:p>
            <a:p>
              <a:endParaRPr lang="en-US" dirty="0">
                <a:latin typeface="Calibri"/>
                <a:cs typeface="Calibri"/>
              </a:endParaRPr>
            </a:p>
            <a:p>
              <a:r>
                <a:rPr lang="en-US" dirty="0">
                  <a:latin typeface="Calibri"/>
                  <a:cs typeface="Calibri"/>
                </a:rPr>
                <a:t>1.0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9349291" y="3769615"/>
              <a:ext cx="1007633" cy="16076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8000"/>
                  </a:solidFill>
                  <a:latin typeface="Calibri"/>
                  <a:cs typeface="Calibri"/>
                </a:rPr>
                <a:t>$1</a:t>
              </a:r>
            </a:p>
            <a:p>
              <a:endParaRPr lang="en-US" dirty="0">
                <a:latin typeface="Calibri"/>
                <a:cs typeface="Calibri"/>
              </a:endParaRPr>
            </a:p>
            <a:p>
              <a:r>
                <a:rPr lang="en-US" dirty="0">
                  <a:latin typeface="Calibri"/>
                  <a:cs typeface="Calibri"/>
                </a:rPr>
                <a:t>1.0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5974765" y="1854621"/>
              <a:ext cx="2631623" cy="12505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alibri"/>
                  <a:cs typeface="Calibri"/>
                </a:rPr>
                <a:t>0.25 </a:t>
              </a:r>
              <a:br>
                <a:rPr lang="en-US" dirty="0">
                  <a:latin typeface="Calibri"/>
                  <a:cs typeface="Calibri"/>
                </a:rPr>
              </a:br>
              <a:r>
                <a:rPr lang="en-US" dirty="0">
                  <a:solidFill>
                    <a:srgbClr val="008000"/>
                  </a:solidFill>
                  <a:latin typeface="Calibri"/>
                  <a:cs typeface="Calibri"/>
                </a:rPr>
                <a:t>$0</a:t>
              </a:r>
              <a:endParaRPr lang="en-US" dirty="0">
                <a:latin typeface="Calibri"/>
                <a:cs typeface="Calibri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4693612" y="2805541"/>
              <a:ext cx="2133598" cy="11253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alibri"/>
                  <a:cs typeface="Calibri"/>
                </a:rPr>
                <a:t>0.75 </a:t>
              </a:r>
            </a:p>
            <a:p>
              <a:r>
                <a:rPr lang="en-US" dirty="0">
                  <a:solidFill>
                    <a:srgbClr val="008000"/>
                  </a:solidFill>
                  <a:latin typeface="Calibri"/>
                  <a:cs typeface="Calibri"/>
                </a:rPr>
                <a:t>$2</a:t>
              </a:r>
              <a:endParaRPr lang="en-US" dirty="0">
                <a:latin typeface="Calibri"/>
                <a:cs typeface="Calibri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5282004" y="4203964"/>
              <a:ext cx="2891692" cy="12505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alibri"/>
                  <a:cs typeface="Calibri"/>
                </a:rPr>
                <a:t>0.75	</a:t>
              </a:r>
              <a:br>
                <a:rPr lang="en-US" dirty="0">
                  <a:latin typeface="Calibri"/>
                  <a:cs typeface="Calibri"/>
                </a:rPr>
              </a:br>
              <a:r>
                <a:rPr lang="en-US" dirty="0">
                  <a:solidFill>
                    <a:srgbClr val="008000"/>
                  </a:solidFill>
                  <a:latin typeface="Calibri"/>
                  <a:cs typeface="Calibri"/>
                </a:rPr>
                <a:t>$2</a:t>
              </a:r>
              <a:endParaRPr lang="en-US" dirty="0">
                <a:latin typeface="Calibri"/>
                <a:cs typeface="Calibri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6538123" y="3285069"/>
              <a:ext cx="2133598" cy="11253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alibri"/>
                  <a:cs typeface="Calibri"/>
                </a:rPr>
                <a:t>0.25 </a:t>
              </a:r>
            </a:p>
            <a:p>
              <a:r>
                <a:rPr lang="en-US" dirty="0">
                  <a:solidFill>
                    <a:srgbClr val="008000"/>
                  </a:solidFill>
                  <a:latin typeface="Calibri"/>
                  <a:cs typeface="Calibri"/>
                </a:rPr>
                <a:t>$0</a:t>
              </a:r>
              <a:endParaRPr lang="en-US" dirty="0">
                <a:latin typeface="Calibri"/>
                <a:cs typeface="Calibri"/>
              </a:endParaRPr>
            </a:p>
          </p:txBody>
        </p:sp>
      </p:grpSp>
      <p:sp>
        <p:nvSpPr>
          <p:cNvPr id="47" name="Rounded Rectangle 46"/>
          <p:cNvSpPr/>
          <p:nvPr/>
        </p:nvSpPr>
        <p:spPr>
          <a:xfrm>
            <a:off x="1306336" y="3429000"/>
            <a:ext cx="2358464" cy="200444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Calibri"/>
              <a:cs typeface="Calibri"/>
            </a:endParaRPr>
          </a:p>
        </p:txBody>
      </p:sp>
      <p:sp>
        <p:nvSpPr>
          <p:cNvPr id="71" name="Rounded Rectangle 70"/>
          <p:cNvSpPr/>
          <p:nvPr/>
        </p:nvSpPr>
        <p:spPr>
          <a:xfrm>
            <a:off x="6685510" y="1790421"/>
            <a:ext cx="1657350" cy="131445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i="1" dirty="0">
                <a:solidFill>
                  <a:schemeClr val="tx1"/>
                </a:solidFill>
                <a:latin typeface="Calibri" pitchFamily="34" charset="0"/>
              </a:rPr>
              <a:t>Sin </a:t>
            </a:r>
            <a:r>
              <a:rPr lang="en-US" sz="1500" i="1" dirty="0" err="1">
                <a:solidFill>
                  <a:schemeClr val="tx1"/>
                </a:solidFill>
                <a:latin typeface="Calibri" pitchFamily="34" charset="0"/>
              </a:rPr>
              <a:t>descuentos</a:t>
            </a:r>
            <a:endParaRPr lang="en-US" sz="1500" i="1" dirty="0">
              <a:solidFill>
                <a:schemeClr val="tx1"/>
              </a:solidFill>
              <a:latin typeface="Calibri" pitchFamily="34" charset="0"/>
            </a:endParaRPr>
          </a:p>
          <a:p>
            <a:pPr algn="ctr"/>
            <a:endParaRPr lang="en-US" sz="300" i="1" dirty="0">
              <a:solidFill>
                <a:schemeClr val="tx1"/>
              </a:solidFill>
              <a:latin typeface="Calibri" pitchFamily="34" charset="0"/>
            </a:endParaRPr>
          </a:p>
          <a:p>
            <a:pPr algn="ctr"/>
            <a:r>
              <a:rPr lang="en-US" sz="1500" i="1" dirty="0">
                <a:solidFill>
                  <a:schemeClr val="tx1"/>
                </a:solidFill>
                <a:latin typeface="Calibri" pitchFamily="34" charset="0"/>
              </a:rPr>
              <a:t>100 </a:t>
            </a:r>
            <a:r>
              <a:rPr lang="en-US" sz="1500" i="1" dirty="0" err="1">
                <a:solidFill>
                  <a:schemeClr val="tx1"/>
                </a:solidFill>
                <a:latin typeface="Calibri" pitchFamily="34" charset="0"/>
              </a:rPr>
              <a:t>pasos</a:t>
            </a:r>
            <a:endParaRPr lang="en-US" sz="600" i="1" dirty="0">
              <a:solidFill>
                <a:schemeClr val="tx1"/>
              </a:solidFill>
              <a:latin typeface="Calibri" pitchFamily="34" charset="0"/>
            </a:endParaRPr>
          </a:p>
          <a:p>
            <a:pPr algn="ctr"/>
            <a:endParaRPr lang="en-US" sz="300" i="1" dirty="0">
              <a:solidFill>
                <a:schemeClr val="tx1"/>
              </a:solidFill>
              <a:latin typeface="Calibri" pitchFamily="34" charset="0"/>
            </a:endParaRPr>
          </a:p>
          <a:p>
            <a:pPr algn="ctr"/>
            <a:r>
              <a:rPr lang="en-US" sz="1500" i="1" dirty="0">
                <a:solidFill>
                  <a:schemeClr val="tx1"/>
                </a:solidFill>
                <a:latin typeface="Calibri" pitchFamily="34" charset="0"/>
              </a:rPr>
              <a:t>Ambos </a:t>
            </a:r>
            <a:r>
              <a:rPr lang="en-US" sz="1500" i="1" dirty="0" err="1">
                <a:solidFill>
                  <a:schemeClr val="tx1"/>
                </a:solidFill>
                <a:latin typeface="Calibri" pitchFamily="34" charset="0"/>
              </a:rPr>
              <a:t>estados</a:t>
            </a:r>
            <a:r>
              <a:rPr lang="en-US" sz="1500" i="1" dirty="0">
                <a:solidFill>
                  <a:schemeClr val="tx1"/>
                </a:solidFill>
                <a:latin typeface="Calibri" pitchFamily="34" charset="0"/>
              </a:rPr>
              <a:t> </a:t>
            </a:r>
            <a:r>
              <a:rPr lang="en-US" sz="1500" i="1" dirty="0" err="1">
                <a:solidFill>
                  <a:schemeClr val="tx1"/>
                </a:solidFill>
                <a:latin typeface="Calibri" pitchFamily="34" charset="0"/>
              </a:rPr>
              <a:t>tienen</a:t>
            </a:r>
            <a:r>
              <a:rPr lang="en-US" sz="1500" i="1" dirty="0">
                <a:solidFill>
                  <a:schemeClr val="tx1"/>
                </a:solidFill>
                <a:latin typeface="Calibri" pitchFamily="34" charset="0"/>
              </a:rPr>
              <a:t> el </a:t>
            </a:r>
            <a:r>
              <a:rPr lang="en-US" sz="1500" i="1" dirty="0" err="1">
                <a:solidFill>
                  <a:schemeClr val="tx1"/>
                </a:solidFill>
                <a:latin typeface="Calibri" pitchFamily="34" charset="0"/>
              </a:rPr>
              <a:t>mismo</a:t>
            </a:r>
            <a:r>
              <a:rPr lang="en-US" sz="1500" i="1" dirty="0">
                <a:solidFill>
                  <a:schemeClr val="tx1"/>
                </a:solidFill>
                <a:latin typeface="Calibri" pitchFamily="34" charset="0"/>
              </a:rPr>
              <a:t> valor</a:t>
            </a:r>
          </a:p>
        </p:txBody>
      </p:sp>
    </p:spTree>
    <p:extLst>
      <p:ext uri="{BB962C8B-B14F-4D97-AF65-F5344CB8AC3E}">
        <p14:creationId xmlns:p14="http://schemas.microsoft.com/office/powerpoint/2010/main" val="3180095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Juguemos!</a:t>
            </a:r>
            <a:endParaRPr lang="es-MX" dirty="0"/>
          </a:p>
        </p:txBody>
      </p:sp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71700" y="1926683"/>
            <a:ext cx="2286000" cy="2286000"/>
          </a:xfrm>
          <a:prstGeom prst="rect">
            <a:avLst/>
          </a:prstGeom>
          <a:noFill/>
        </p:spPr>
      </p:pic>
      <p:pic>
        <p:nvPicPr>
          <p:cNvPr id="48" name="Picture 4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75852" y="1885950"/>
            <a:ext cx="2057400" cy="2286000"/>
          </a:xfrm>
          <a:prstGeom prst="rect">
            <a:avLst/>
          </a:prstGeom>
          <a:noFill/>
        </p:spPr>
      </p:pic>
      <p:sp>
        <p:nvSpPr>
          <p:cNvPr id="49" name="TextBox 48"/>
          <p:cNvSpPr txBox="1"/>
          <p:nvPr/>
        </p:nvSpPr>
        <p:spPr>
          <a:xfrm>
            <a:off x="6133002" y="4351035"/>
            <a:ext cx="4572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>
                <a:latin typeface="Calibri" pitchFamily="34" charset="0"/>
              </a:rPr>
              <a:t>$2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6533052" y="4343400"/>
            <a:ext cx="4572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>
                <a:latin typeface="Calibri" pitchFamily="34" charset="0"/>
              </a:rPr>
              <a:t>$2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6933102" y="4343400"/>
            <a:ext cx="4572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>
                <a:latin typeface="Calibri" pitchFamily="34" charset="0"/>
              </a:rPr>
              <a:t>$0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7333152" y="4343400"/>
            <a:ext cx="4572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>
                <a:latin typeface="Calibri" pitchFamily="34" charset="0"/>
              </a:rPr>
              <a:t>$2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7733202" y="4343400"/>
            <a:ext cx="4572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>
                <a:latin typeface="Calibri" pitchFamily="34" charset="0"/>
              </a:rPr>
              <a:t>$2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6133002" y="4751085"/>
            <a:ext cx="4572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>
                <a:latin typeface="Calibri" pitchFamily="34" charset="0"/>
              </a:rPr>
              <a:t>$2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6533052" y="4743450"/>
            <a:ext cx="4572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>
                <a:latin typeface="Calibri" pitchFamily="34" charset="0"/>
              </a:rPr>
              <a:t>$2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6933102" y="4743450"/>
            <a:ext cx="4572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>
                <a:latin typeface="Calibri" pitchFamily="34" charset="0"/>
              </a:rPr>
              <a:t>$0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7333152" y="4743450"/>
            <a:ext cx="4572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>
                <a:latin typeface="Calibri" pitchFamily="34" charset="0"/>
              </a:rPr>
              <a:t>$0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7733202" y="4743450"/>
            <a:ext cx="4572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>
                <a:latin typeface="Calibri" pitchFamily="34" charset="0"/>
              </a:rPr>
              <a:t>$0</a:t>
            </a:r>
          </a:p>
        </p:txBody>
      </p:sp>
    </p:spTree>
    <p:extLst>
      <p:ext uri="{BB962C8B-B14F-4D97-AF65-F5344CB8AC3E}">
        <p14:creationId xmlns:p14="http://schemas.microsoft.com/office/powerpoint/2010/main" val="362013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  <p:bldP spid="50" grpId="0"/>
      <p:bldP spid="51" grpId="0"/>
      <p:bldP spid="52" grpId="0"/>
      <p:bldP spid="53" grpId="0"/>
      <p:bldP spid="54" grpId="0"/>
      <p:bldP spid="55" grpId="0"/>
      <p:bldP spid="56" grpId="0"/>
      <p:bldP spid="57" grpId="0"/>
      <p:bldP spid="58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Planeaci</a:t>
            </a:r>
            <a:r>
              <a:rPr lang="es-ES" dirty="0" err="1"/>
              <a:t>ón</a:t>
            </a:r>
            <a:r>
              <a:rPr lang="es-ES" dirty="0"/>
              <a:t> activa</a:t>
            </a:r>
            <a:endParaRPr lang="es-MX" dirty="0"/>
          </a:p>
        </p:txBody>
      </p:sp>
      <p:sp>
        <p:nvSpPr>
          <p:cNvPr id="16" name="Content Placeholder 2"/>
          <p:cNvSpPr>
            <a:spLocks noGrp="1"/>
          </p:cNvSpPr>
          <p:nvPr>
            <p:ph idx="1"/>
          </p:nvPr>
        </p:nvSpPr>
        <p:spPr>
          <a:xfrm>
            <a:off x="625444" y="1998671"/>
            <a:ext cx="8534400" cy="3546873"/>
          </a:xfrm>
        </p:spPr>
        <p:txBody>
          <a:bodyPr/>
          <a:lstStyle/>
          <a:p>
            <a:r>
              <a:rPr lang="en-US" dirty="0"/>
              <a:t>             </a:t>
            </a:r>
            <a:r>
              <a:rPr lang="en-US" dirty="0" err="1">
                <a:solidFill>
                  <a:schemeClr val="tx1"/>
                </a:solidFill>
              </a:rPr>
              <a:t>Cambio</a:t>
            </a:r>
            <a:r>
              <a:rPr lang="en-US" dirty="0">
                <a:solidFill>
                  <a:schemeClr val="tx1"/>
                </a:solidFill>
              </a:rPr>
              <a:t> de </a:t>
            </a:r>
            <a:r>
              <a:rPr lang="en-US" dirty="0" err="1">
                <a:solidFill>
                  <a:schemeClr val="tx1"/>
                </a:solidFill>
              </a:rPr>
              <a:t>reglas</a:t>
            </a:r>
            <a:r>
              <a:rPr lang="en-US" dirty="0">
                <a:solidFill>
                  <a:schemeClr val="tx1"/>
                </a:solidFill>
              </a:rPr>
              <a:t>!!!! El </a:t>
            </a:r>
            <a:r>
              <a:rPr lang="en-US" dirty="0" err="1">
                <a:solidFill>
                  <a:schemeClr val="tx1"/>
                </a:solidFill>
              </a:rPr>
              <a:t>rojo</a:t>
            </a:r>
            <a:r>
              <a:rPr lang="en-US" dirty="0">
                <a:solidFill>
                  <a:schemeClr val="tx1"/>
                </a:solidFill>
              </a:rPr>
              <a:t> se </a:t>
            </a:r>
            <a:r>
              <a:rPr lang="en-US" dirty="0" err="1">
                <a:solidFill>
                  <a:schemeClr val="tx1"/>
                </a:solidFill>
              </a:rPr>
              <a:t>comporta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diferente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2778094" y="3593975"/>
            <a:ext cx="514350" cy="514350"/>
          </a:xfrm>
          <a:prstGeom prst="ellipse">
            <a:avLst/>
          </a:prstGeom>
          <a:solidFill>
            <a:schemeClr val="bg1"/>
          </a:solidFill>
          <a:ln w="57150"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>
                <a:solidFill>
                  <a:srgbClr val="008000"/>
                </a:solidFill>
                <a:latin typeface="Calibri" pitchFamily="34" charset="0"/>
              </a:rPr>
              <a:t>W</a:t>
            </a:r>
          </a:p>
        </p:txBody>
      </p:sp>
      <p:sp>
        <p:nvSpPr>
          <p:cNvPr id="18" name="Oval 17"/>
          <p:cNvSpPr/>
          <p:nvPr/>
        </p:nvSpPr>
        <p:spPr>
          <a:xfrm>
            <a:off x="6492844" y="3593975"/>
            <a:ext cx="514350" cy="514350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>
                <a:solidFill>
                  <a:schemeClr val="tx1"/>
                </a:solidFill>
                <a:latin typeface="Calibri" pitchFamily="34" charset="0"/>
              </a:rPr>
              <a:t>L</a:t>
            </a:r>
          </a:p>
        </p:txBody>
      </p:sp>
      <p:cxnSp>
        <p:nvCxnSpPr>
          <p:cNvPr id="19" name="Curved Connector 18"/>
          <p:cNvCxnSpPr>
            <a:stCxn id="18" idx="0"/>
            <a:endCxn id="19" idx="1"/>
          </p:cNvCxnSpPr>
          <p:nvPr/>
        </p:nvCxnSpPr>
        <p:spPr>
          <a:xfrm rot="16200000" flipH="1">
            <a:off x="4764056" y="1865187"/>
            <a:ext cx="75325" cy="3532900"/>
          </a:xfrm>
          <a:prstGeom prst="curvedConnector3">
            <a:avLst>
              <a:gd name="adj1" fmla="val -822914"/>
            </a:avLst>
          </a:prstGeom>
          <a:ln w="5715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urved Connector 13"/>
          <p:cNvCxnSpPr>
            <a:stCxn id="18" idx="0"/>
            <a:endCxn id="18" idx="6"/>
          </p:cNvCxnSpPr>
          <p:nvPr/>
        </p:nvCxnSpPr>
        <p:spPr>
          <a:xfrm rot="16200000" flipH="1">
            <a:off x="3035269" y="3593975"/>
            <a:ext cx="257175" cy="257175"/>
          </a:xfrm>
          <a:prstGeom prst="curvedConnector4">
            <a:avLst>
              <a:gd name="adj1" fmla="val -87180"/>
              <a:gd name="adj2" fmla="val 338462"/>
            </a:avLst>
          </a:prstGeom>
          <a:ln w="5715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urved Connector 20"/>
          <p:cNvCxnSpPr>
            <a:stCxn id="19" idx="4"/>
            <a:endCxn id="18" idx="5"/>
          </p:cNvCxnSpPr>
          <p:nvPr/>
        </p:nvCxnSpPr>
        <p:spPr>
          <a:xfrm rot="5400000" flipH="1">
            <a:off x="4945907" y="2304213"/>
            <a:ext cx="75325" cy="3532900"/>
          </a:xfrm>
          <a:prstGeom prst="curvedConnector3">
            <a:avLst>
              <a:gd name="adj1" fmla="val -927967"/>
            </a:avLst>
          </a:prstGeom>
          <a:ln w="5715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urved Connector 13"/>
          <p:cNvCxnSpPr>
            <a:stCxn id="19" idx="4"/>
            <a:endCxn id="19" idx="2"/>
          </p:cNvCxnSpPr>
          <p:nvPr/>
        </p:nvCxnSpPr>
        <p:spPr>
          <a:xfrm rot="5400000" flipH="1">
            <a:off x="6492844" y="3851150"/>
            <a:ext cx="257175" cy="257175"/>
          </a:xfrm>
          <a:prstGeom prst="curvedConnector4">
            <a:avLst>
              <a:gd name="adj1" fmla="val -84616"/>
              <a:gd name="adj2" fmla="val 325641"/>
            </a:avLst>
          </a:prstGeom>
          <a:ln w="5715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urved Connector 29"/>
          <p:cNvCxnSpPr>
            <a:stCxn id="19" idx="6"/>
            <a:endCxn id="18" idx="4"/>
          </p:cNvCxnSpPr>
          <p:nvPr/>
        </p:nvCxnSpPr>
        <p:spPr>
          <a:xfrm flipH="1">
            <a:off x="3035269" y="3851150"/>
            <a:ext cx="3971925" cy="257175"/>
          </a:xfrm>
          <a:prstGeom prst="curvedConnector4">
            <a:avLst>
              <a:gd name="adj1" fmla="val -7681"/>
              <a:gd name="adj2" fmla="val 589178"/>
            </a:avLst>
          </a:prstGeom>
          <a:ln w="57150">
            <a:solidFill>
              <a:srgbClr val="0070C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urved Connector 13"/>
          <p:cNvCxnSpPr>
            <a:stCxn id="18" idx="4"/>
            <a:endCxn id="18" idx="2"/>
          </p:cNvCxnSpPr>
          <p:nvPr/>
        </p:nvCxnSpPr>
        <p:spPr>
          <a:xfrm rot="5400000" flipH="1">
            <a:off x="2778094" y="3851150"/>
            <a:ext cx="257175" cy="257175"/>
          </a:xfrm>
          <a:prstGeom prst="curvedConnector4">
            <a:avLst>
              <a:gd name="adj1" fmla="val -376924"/>
              <a:gd name="adj2" fmla="val 415385"/>
            </a:avLst>
          </a:prstGeom>
          <a:ln w="57150">
            <a:solidFill>
              <a:srgbClr val="0070C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1406494" y="4108324"/>
            <a:ext cx="5715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8000"/>
                </a:solidFill>
                <a:latin typeface="Calibri" pitchFamily="34" charset="0"/>
              </a:rPr>
              <a:t>$1</a:t>
            </a:r>
          </a:p>
          <a:p>
            <a:endParaRPr lang="en-US" dirty="0">
              <a:latin typeface="Calibri" pitchFamily="34" charset="0"/>
            </a:endParaRPr>
          </a:p>
          <a:p>
            <a:r>
              <a:rPr lang="en-US" dirty="0">
                <a:latin typeface="Calibri" pitchFamily="34" charset="0"/>
              </a:rPr>
              <a:t>1.0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407244" y="4051174"/>
            <a:ext cx="5715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8000"/>
                </a:solidFill>
                <a:latin typeface="Calibri" pitchFamily="34" charset="0"/>
              </a:rPr>
              <a:t>$1</a:t>
            </a:r>
          </a:p>
          <a:p>
            <a:endParaRPr lang="en-US" dirty="0">
              <a:latin typeface="Calibri" pitchFamily="34" charset="0"/>
            </a:endParaRPr>
          </a:p>
          <a:p>
            <a:r>
              <a:rPr lang="en-US" dirty="0">
                <a:latin typeface="Calibri" pitchFamily="34" charset="0"/>
              </a:rPr>
              <a:t>1.0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321144" y="2619075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itchFamily="34" charset="0"/>
              </a:rPr>
              <a:t>?? 	</a:t>
            </a:r>
            <a:r>
              <a:rPr lang="en-US" dirty="0">
                <a:solidFill>
                  <a:srgbClr val="008000"/>
                </a:solidFill>
                <a:latin typeface="Calibri" pitchFamily="34" charset="0"/>
              </a:rPr>
              <a:t>$0</a:t>
            </a:r>
            <a:endParaRPr lang="en-US" dirty="0">
              <a:latin typeface="Calibri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921094" y="3256477"/>
            <a:ext cx="160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itchFamily="34" charset="0"/>
              </a:rPr>
              <a:t>?? </a:t>
            </a:r>
          </a:p>
          <a:p>
            <a:r>
              <a:rPr lang="en-US" dirty="0">
                <a:solidFill>
                  <a:srgbClr val="008000"/>
                </a:solidFill>
                <a:latin typeface="Calibri" pitchFamily="34" charset="0"/>
              </a:rPr>
              <a:t>$2</a:t>
            </a:r>
            <a:endParaRPr lang="en-US" dirty="0">
              <a:latin typeface="Calibri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435444" y="4394074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itchFamily="34" charset="0"/>
              </a:rPr>
              <a:t>?? 	</a:t>
            </a:r>
            <a:r>
              <a:rPr lang="en-US" dirty="0">
                <a:solidFill>
                  <a:srgbClr val="008000"/>
                </a:solidFill>
                <a:latin typeface="Calibri" pitchFamily="34" charset="0"/>
              </a:rPr>
              <a:t>$2</a:t>
            </a:r>
            <a:endParaRPr lang="en-US" dirty="0">
              <a:latin typeface="Calibri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464144" y="3651124"/>
            <a:ext cx="160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itchFamily="34" charset="0"/>
              </a:rPr>
              <a:t>?? </a:t>
            </a:r>
          </a:p>
          <a:p>
            <a:r>
              <a:rPr lang="en-US" dirty="0">
                <a:solidFill>
                  <a:srgbClr val="008000"/>
                </a:solidFill>
                <a:latin typeface="Calibri" pitchFamily="34" charset="0"/>
              </a:rPr>
              <a:t>$0</a:t>
            </a:r>
            <a:endParaRPr lang="en-US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8517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Juguemos</a:t>
            </a:r>
            <a:endParaRPr lang="es-MX" dirty="0"/>
          </a:p>
        </p:txBody>
      </p:sp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99112" y="1966628"/>
            <a:ext cx="2286000" cy="2286000"/>
          </a:xfrm>
          <a:prstGeom prst="rect">
            <a:avLst/>
          </a:prstGeom>
          <a:noFill/>
        </p:spPr>
      </p:pic>
      <p:pic>
        <p:nvPicPr>
          <p:cNvPr id="32" name="Picture 3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57900" y="1885950"/>
            <a:ext cx="2057400" cy="2286000"/>
          </a:xfrm>
          <a:prstGeom prst="rect">
            <a:avLst/>
          </a:prstGeom>
          <a:noFill/>
        </p:spPr>
      </p:pic>
      <p:sp>
        <p:nvSpPr>
          <p:cNvPr id="33" name="TextBox 32"/>
          <p:cNvSpPr txBox="1"/>
          <p:nvPr/>
        </p:nvSpPr>
        <p:spPr>
          <a:xfrm>
            <a:off x="6115050" y="4351035"/>
            <a:ext cx="4572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>
                <a:latin typeface="Calibri" pitchFamily="34" charset="0"/>
              </a:rPr>
              <a:t>$0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6515100" y="4343400"/>
            <a:ext cx="4572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>
                <a:latin typeface="Calibri" pitchFamily="34" charset="0"/>
              </a:rPr>
              <a:t>$0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6915150" y="4343400"/>
            <a:ext cx="4572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>
                <a:latin typeface="Calibri" pitchFamily="34" charset="0"/>
              </a:rPr>
              <a:t>$0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7315200" y="4343400"/>
            <a:ext cx="4572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>
                <a:latin typeface="Calibri" pitchFamily="34" charset="0"/>
              </a:rPr>
              <a:t>$2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7715250" y="4343400"/>
            <a:ext cx="4572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>
                <a:latin typeface="Calibri" pitchFamily="34" charset="0"/>
              </a:rPr>
              <a:t>$0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6115050" y="4751085"/>
            <a:ext cx="4572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>
                <a:latin typeface="Calibri" pitchFamily="34" charset="0"/>
              </a:rPr>
              <a:t>$2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6515100" y="4743450"/>
            <a:ext cx="4572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>
                <a:latin typeface="Calibri" pitchFamily="34" charset="0"/>
              </a:rPr>
              <a:t>$0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6915150" y="4743450"/>
            <a:ext cx="4572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>
                <a:latin typeface="Calibri" pitchFamily="34" charset="0"/>
              </a:rPr>
              <a:t>$0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7315200" y="4743450"/>
            <a:ext cx="4572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>
                <a:latin typeface="Calibri" pitchFamily="34" charset="0"/>
              </a:rPr>
              <a:t>$0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7715250" y="4743450"/>
            <a:ext cx="4572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>
                <a:latin typeface="Calibri" pitchFamily="34" charset="0"/>
              </a:rPr>
              <a:t>$0</a:t>
            </a:r>
          </a:p>
        </p:txBody>
      </p:sp>
    </p:spTree>
    <p:extLst>
      <p:ext uri="{BB962C8B-B14F-4D97-AF65-F5344CB8AC3E}">
        <p14:creationId xmlns:p14="http://schemas.microsoft.com/office/powerpoint/2010/main" val="4008338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4" grpId="0"/>
      <p:bldP spid="35" grpId="0"/>
      <p:bldP spid="36" grpId="0"/>
      <p:bldP spid="37" grpId="0"/>
      <p:bldP spid="38" grpId="0"/>
      <p:bldP spid="39" grpId="0"/>
      <p:bldP spid="40" grpId="0"/>
      <p:bldP spid="41" grpId="0"/>
      <p:bldP spid="4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538E4D4-50CB-4240-AF77-98845E745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Mundo de cuadrícula</a:t>
            </a:r>
          </a:p>
        </p:txBody>
      </p:sp>
      <p:pic>
        <p:nvPicPr>
          <p:cNvPr id="4" name="Gridworld Manual Intro">
            <a:hlinkClick r:id="" action="ppaction://media"/>
            <a:extLst>
              <a:ext uri="{FF2B5EF4-FFF2-40B4-BE49-F238E27FC236}">
                <a16:creationId xmlns="" xmlns:a16="http://schemas.microsoft.com/office/drawing/2014/main" id="{E6E69FFB-CA00-4F85-92EE-1BBCBD9C4AFC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3227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37095" y="1054976"/>
            <a:ext cx="8267290" cy="5167300"/>
          </a:xfrm>
        </p:spPr>
      </p:pic>
    </p:spTree>
    <p:extLst>
      <p:ext uri="{BB962C8B-B14F-4D97-AF65-F5344CB8AC3E}">
        <p14:creationId xmlns:p14="http://schemas.microsoft.com/office/powerpoint/2010/main" val="883429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¿Que pasó?</a:t>
            </a:r>
            <a:endParaRPr lang="es-MX" dirty="0"/>
          </a:p>
        </p:txBody>
      </p:sp>
      <p:sp>
        <p:nvSpPr>
          <p:cNvPr id="16" name="Content Placeholder 2"/>
          <p:cNvSpPr>
            <a:spLocks noGrp="1"/>
          </p:cNvSpPr>
          <p:nvPr>
            <p:ph idx="1"/>
          </p:nvPr>
        </p:nvSpPr>
        <p:spPr>
          <a:xfrm>
            <a:off x="1493658" y="1920479"/>
            <a:ext cx="7777590" cy="3546873"/>
          </a:xfrm>
        </p:spPr>
        <p:txBody>
          <a:bodyPr>
            <a:normAutofit fontScale="92500" lnSpcReduction="10000"/>
          </a:bodyPr>
          <a:lstStyle/>
          <a:p>
            <a:r>
              <a:rPr lang="es-ES_tradnl" dirty="0">
                <a:solidFill>
                  <a:schemeClr val="tx1"/>
                </a:solidFill>
              </a:rPr>
              <a:t>Eso no fue </a:t>
            </a:r>
            <a:r>
              <a:rPr lang="es-ES_tradnl" dirty="0" err="1">
                <a:solidFill>
                  <a:schemeClr val="tx1"/>
                </a:solidFill>
              </a:rPr>
              <a:t>planeaci</a:t>
            </a:r>
            <a:r>
              <a:rPr lang="es-ES" dirty="0" err="1">
                <a:solidFill>
                  <a:schemeClr val="tx1"/>
                </a:solidFill>
              </a:rPr>
              <a:t>ó</a:t>
            </a:r>
            <a:r>
              <a:rPr lang="es-ES_tradnl" dirty="0">
                <a:solidFill>
                  <a:schemeClr val="tx1"/>
                </a:solidFill>
              </a:rPr>
              <a:t>n… ¡¡es aprendizaje!!</a:t>
            </a:r>
          </a:p>
          <a:p>
            <a:pPr lvl="1"/>
            <a:r>
              <a:rPr lang="es-ES_tradnl" dirty="0" err="1"/>
              <a:t>Espec</a:t>
            </a:r>
            <a:r>
              <a:rPr lang="es-ES" dirty="0"/>
              <a:t>í</a:t>
            </a:r>
            <a:r>
              <a:rPr lang="es-ES_tradnl" dirty="0" err="1"/>
              <a:t>ficamente</a:t>
            </a:r>
            <a:r>
              <a:rPr lang="es-ES_tradnl" dirty="0"/>
              <a:t>, aprendizaje por refuerzo</a:t>
            </a:r>
          </a:p>
          <a:p>
            <a:pPr lvl="1"/>
            <a:r>
              <a:rPr lang="es-ES_tradnl" dirty="0"/>
              <a:t>Había un MDP,  pero no </a:t>
            </a:r>
            <a:r>
              <a:rPr lang="es-ES_tradnl" dirty="0" err="1"/>
              <a:t>pod</a:t>
            </a:r>
            <a:r>
              <a:rPr lang="es-ES" dirty="0"/>
              <a:t>í</a:t>
            </a:r>
            <a:r>
              <a:rPr lang="es-ES_tradnl" dirty="0"/>
              <a:t>amos resolverlo con computo</a:t>
            </a:r>
          </a:p>
          <a:p>
            <a:pPr lvl="1"/>
            <a:r>
              <a:rPr lang="es-ES_tradnl" dirty="0"/>
              <a:t>Necesitas actuar para resolverlo</a:t>
            </a:r>
          </a:p>
          <a:p>
            <a:pPr lvl="1"/>
            <a:endParaRPr lang="es-ES_tradnl" dirty="0"/>
          </a:p>
          <a:p>
            <a:r>
              <a:rPr lang="es-ES_tradnl" dirty="0">
                <a:solidFill>
                  <a:schemeClr val="tx1"/>
                </a:solidFill>
              </a:rPr>
              <a:t>Ideas importantes en aprendizaje que surgen</a:t>
            </a:r>
          </a:p>
          <a:p>
            <a:pPr lvl="1"/>
            <a:r>
              <a:rPr lang="es-ES_tradnl" dirty="0"/>
              <a:t>Exploración: tienes que intentar acciones desconocidas para obtener información</a:t>
            </a:r>
          </a:p>
          <a:p>
            <a:pPr lvl="1"/>
            <a:r>
              <a:rPr lang="es-ES_tradnl" dirty="0"/>
              <a:t>Explotación: eventualmente, hay que usar lo que sé</a:t>
            </a:r>
          </a:p>
          <a:p>
            <a:pPr lvl="1"/>
            <a:r>
              <a:rPr lang="es-ES_tradnl" dirty="0"/>
              <a:t>Arrepentimiento: aun si aprendiste inteligentemente, haces errores</a:t>
            </a:r>
          </a:p>
          <a:p>
            <a:pPr lvl="1"/>
            <a:r>
              <a:rPr lang="es-ES_tradnl" dirty="0"/>
              <a:t>Muestreo: por el azar, tienes que tratar las cosas varias veces</a:t>
            </a:r>
          </a:p>
          <a:p>
            <a:pPr lvl="1"/>
            <a:r>
              <a:rPr lang="es-ES_tradnl" dirty="0"/>
              <a:t>Dificultad: aprender puede ser mucho más </a:t>
            </a:r>
            <a:r>
              <a:rPr lang="es-ES_tradnl" dirty="0" err="1"/>
              <a:t>dificil</a:t>
            </a:r>
            <a:r>
              <a:rPr lang="es-ES_tradnl" dirty="0"/>
              <a:t> que resolver un  MDP  conocido</a:t>
            </a:r>
          </a:p>
        </p:txBody>
      </p:sp>
    </p:spTree>
    <p:extLst>
      <p:ext uri="{BB962C8B-B14F-4D97-AF65-F5344CB8AC3E}">
        <p14:creationId xmlns:p14="http://schemas.microsoft.com/office/powerpoint/2010/main" val="525546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¿Markov?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tx1"/>
                </a:solidFill>
              </a:rPr>
              <a:t>“Markov” generalmente significa que dado un estado presente, el futuro y el pasado son independientes</a:t>
            </a:r>
            <a:br>
              <a:rPr lang="es-MX" dirty="0">
                <a:solidFill>
                  <a:schemeClr val="tx1"/>
                </a:solidFill>
              </a:rPr>
            </a:br>
            <a:endParaRPr lang="es-MX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tx1"/>
                </a:solidFill>
              </a:rPr>
              <a:t>Para un MDP, "Markov" significa que los resultados de las acciones dependen solo del estado actual</a:t>
            </a:r>
          </a:p>
          <a:p>
            <a:endParaRPr lang="es-MX" dirty="0">
              <a:solidFill>
                <a:schemeClr val="tx1"/>
              </a:solidFill>
            </a:endParaRPr>
          </a:p>
          <a:p>
            <a:endParaRPr lang="es-MX" dirty="0">
              <a:solidFill>
                <a:schemeClr val="tx1"/>
              </a:solidFill>
            </a:endParaRPr>
          </a:p>
          <a:p>
            <a:endParaRPr lang="es-MX" dirty="0">
              <a:solidFill>
                <a:schemeClr val="tx1"/>
              </a:solidFill>
            </a:endParaRPr>
          </a:p>
          <a:p>
            <a:endParaRPr lang="es-MX" dirty="0">
              <a:solidFill>
                <a:schemeClr val="tx1"/>
              </a:solidFill>
            </a:endParaRPr>
          </a:p>
          <a:p>
            <a:endParaRPr lang="es-MX" dirty="0">
              <a:solidFill>
                <a:schemeClr val="tx1"/>
              </a:solidFill>
            </a:endParaRPr>
          </a:p>
          <a:p>
            <a:endParaRPr lang="es-MX" dirty="0">
              <a:solidFill>
                <a:schemeClr val="tx1"/>
              </a:solidFill>
            </a:endParaRPr>
          </a:p>
          <a:p>
            <a:endParaRPr lang="es-MX" dirty="0">
              <a:solidFill>
                <a:schemeClr val="tx1"/>
              </a:solidFill>
            </a:endParaRPr>
          </a:p>
          <a:p>
            <a:r>
              <a:rPr lang="es-MX" dirty="0">
                <a:solidFill>
                  <a:schemeClr val="tx1"/>
                </a:solidFill>
              </a:rPr>
              <a:t>Es justo como la busqueda, donde la funci</a:t>
            </a:r>
            <a:r>
              <a:rPr lang="es-ES" dirty="0" err="1">
                <a:solidFill>
                  <a:schemeClr val="tx1"/>
                </a:solidFill>
              </a:rPr>
              <a:t>ó</a:t>
            </a:r>
            <a:r>
              <a:rPr lang="es-MX" dirty="0">
                <a:solidFill>
                  <a:schemeClr val="tx1"/>
                </a:solidFill>
              </a:rPr>
              <a:t>n de sucesi</a:t>
            </a:r>
            <a:r>
              <a:rPr lang="es-ES" dirty="0" err="1">
                <a:solidFill>
                  <a:schemeClr val="tx1"/>
                </a:solidFill>
              </a:rPr>
              <a:t>ó</a:t>
            </a:r>
            <a:r>
              <a:rPr lang="es-MX" dirty="0">
                <a:solidFill>
                  <a:schemeClr val="tx1"/>
                </a:solidFill>
              </a:rPr>
              <a:t>n s</a:t>
            </a:r>
            <a:r>
              <a:rPr lang="es-ES" dirty="0" err="1">
                <a:solidFill>
                  <a:schemeClr val="tx1"/>
                </a:solidFill>
              </a:rPr>
              <a:t>ó</a:t>
            </a:r>
            <a:r>
              <a:rPr lang="es-MX" dirty="0">
                <a:solidFill>
                  <a:schemeClr val="tx1"/>
                </a:solidFill>
              </a:rPr>
              <a:t>lo puede depender del estado actual (no del pasado)</a:t>
            </a:r>
          </a:p>
          <a:p>
            <a:endParaRPr lang="es-MX" dirty="0">
              <a:solidFill>
                <a:schemeClr val="tx1"/>
              </a:solidFill>
            </a:endParaRPr>
          </a:p>
          <a:p>
            <a:endParaRPr lang="es-MX" dirty="0">
              <a:solidFill>
                <a:schemeClr val="tx1"/>
              </a:solidFill>
            </a:endParaRPr>
          </a:p>
          <a:p>
            <a:endParaRPr lang="es-MX" dirty="0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8096" y="3554267"/>
            <a:ext cx="5589240" cy="1162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887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rickRed}{1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9"/>
  <p:tag name="PICTUREFILESIZE" val="984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ue}{V^*(s) = \max_a Q^*(s,a)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205"/>
  <p:tag name="PICTUREFILESIZE" val="19269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OliveGreen}{Q^*(s,a) = \sum_{s'} T(s,a,s') \left[ R(s,a,s') + \gamma V^*(s') \right]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431"/>
  <p:tag name="PICTUREFILESIZE" val="4323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ue}{V^*(s) = \max_a \sum_{s'} T(s,a,s') \,\left[ R(s, a, s') + \gamma\, V^*(s')\right]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463"/>
  <p:tag name="PICTUREFILESIZE" val="46392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2(\phantom{xxx})  template TPT1  env TPENV1  fore 0  back 16777215  eqnno 1"/>
  <p:tag name="FILENAME" val="TP_tmp"/>
  <p:tag name="ORIGWIDTH" val="34"/>
  <p:tag name="PICTUREFILESIZE" val="2364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0(\phantom{xxx})  template TPT1  env TPENV1  fore 0  back 16777215  eqnno 1"/>
  <p:tag name="FILENAME" val="TP_tmp"/>
  <p:tag name="ORIGWIDTH" val="34"/>
  <p:tag name="PICTUREFILESIZE" val="2278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0(\phantom{xxx})  template TPT1  env TPENV1  fore 0  back 16777215  eqnno 1"/>
  <p:tag name="FILENAME" val="TP_tmp"/>
  <p:tag name="ORIGWIDTH" val="34"/>
  <p:tag name="PICTUREFILESIZE" val="2278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0(\phantom{xxx})  template TPT1  env TPENV1  fore 0  back 16777215  eqnno 1"/>
  <p:tag name="FILENAME" val="TP_tmp"/>
  <p:tag name="ORIGWIDTH" val="34"/>
  <p:tag name="PICTUREFILESIZE" val="2278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1(\phantom{xxx})  template TPT1  env TPENV1  fore 0  back 16777215  eqnno 1"/>
  <p:tag name="FILENAME" val="TP_tmp"/>
  <p:tag name="ORIGWIDTH" val="34"/>
  <p:tag name="PICTUREFILESIZE" val="2084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1(\phantom{xxx})  template TPT1  env TPENV1  fore 0  back 16777215  eqnno 1"/>
  <p:tag name="FILENAME" val="TP_tmp"/>
  <p:tag name="ORIGWIDTH" val="34"/>
  <p:tag name="PICTUREFILESIZE" val="2084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1(\phantom{xxx})  template TPT1  env TPENV1  fore 0  back 16777215  eqnno 1"/>
  <p:tag name="FILENAME" val="TP_tmp"/>
  <p:tag name="ORIGWIDTH" val="34"/>
  <p:tag name="PICTUREFILESIZE" val="208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rickRed}{\gamma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12"/>
  <p:tag name="PICTUREFILESIZE" val="1703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2(\phantom{xxx})  template TPT1  env TPENV1  fore 0  back 16777215  eqnno 1"/>
  <p:tag name="FILENAME" val="TP_tmp"/>
  <p:tag name="ORIGWIDTH" val="34"/>
  <p:tag name="PICTUREFILESIZE" val="2364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2(\phantom{xxx})  template TPT1  env TPENV1  fore 0  back 16777215  eqnno 1"/>
  <p:tag name="FILENAME" val="TP_tmp"/>
  <p:tag name="ORIGWIDTH" val="34"/>
  <p:tag name="PICTUREFILESIZE" val="2364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2(\phantom{xxx})  template TPT1  env TPENV1  fore 0  back 16777215  eqnno 1"/>
  <p:tag name="FILENAME" val="TP_tmp"/>
  <p:tag name="ORIGWIDTH" val="34"/>
  <p:tag name="PICTUREFILESIZE" val="2364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3(\phantom{xxx})  template TPT1  env TPENV1  fore 0  back 16777215  eqnno 1"/>
  <p:tag name="FILENAME" val="TP_tmp"/>
  <p:tag name="ORIGWIDTH" val="34"/>
  <p:tag name="PICTUREFILESIZE" val="2417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3(\phantom{xxx})  template TPT1  env TPENV1  fore 0  back 16777215  eqnno 1"/>
  <p:tag name="FILENAME" val="TP_tmp"/>
  <p:tag name="ORIGWIDTH" val="34"/>
  <p:tag name="PICTUREFILESIZE" val="2417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3(\phantom{xxx})  template TPT1  env TPENV1  fore 0  back 16777215  eqnno 1"/>
  <p:tag name="FILENAME" val="TP_tmp"/>
  <p:tag name="ORIGWIDTH" val="34"/>
  <p:tag name="PICTUREFILESIZE" val="2417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4(\phantom{xxx})  template TPT1  env TPENV1  fore 0  back 16777215  eqnno 1"/>
  <p:tag name="FILENAME" val="TP_tmp"/>
  <p:tag name="ORIGWIDTH" val="34"/>
  <p:tag name="PICTUREFILESIZE" val="2228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4(\phantom{xxx})  template TPT1  env TPENV1  fore 0  back 16777215  eqnno 1"/>
  <p:tag name="FILENAME" val="TP_tmp"/>
  <p:tag name="ORIGWIDTH" val="34"/>
  <p:tag name="PICTUREFILESIZE" val="2228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4(\phantom{xxx})  template TPT1  env TPENV1  fore 0  back 16777215  eqnno 1"/>
  <p:tag name="FILENAME" val="TP_tmp"/>
  <p:tag name="ORIGWIDTH" val="34"/>
  <p:tag name="PICTUREFILESIZE" val="2228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V_{k+1}(s) \leftarrow \max_a \sum_{s'} T(s,a,s') \,\left[ R(s, a, s') + \gamma\, V_k(s')\right]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484"/>
  <p:tag name="PICTUREFILESIZE" val="4833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rickRed}{\gamma^2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22"/>
  <p:tag name="PICTUREFILESIZE" val="320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0  template TPT1  env TPENV1  fore 0  back 16777215  eqnno 1"/>
  <p:tag name="FILENAME" val="TP_tmp"/>
  <p:tag name="ORIGWIDTH" val="10"/>
  <p:tag name="PICTUREFILESIZE" val="1346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1  template TPT1  env TPENV1  fore 0  back 16777215  eqnno 1"/>
  <p:tag name="FILENAME" val="TP_tmp"/>
  <p:tag name="ORIGWIDTH" val="9"/>
  <p:tag name="PICTUREFILESIZE" val="1157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2  template TPT1  env TPENV1  fore 0  back 16777215  eqnno 1"/>
  <p:tag name="FILENAME" val="TP_tmp"/>
  <p:tag name="ORIGWIDTH" val="10"/>
  <p:tag name="PICTUREFILESIZE" val="1396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V_{k+1}(s) \leftarrow \max_a \sum_{s'} T(s,a,s') \,\left[ R(s, a, s') + \gamma\, V_k(s')\right]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484"/>
  <p:tag name="PICTUREFILESIZE" val="48339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ue}{V^*(s) = \max_a Q^*(s,a)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205"/>
  <p:tag name="PICTUREFILESIZE" val="19269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V^*(s) = \max_a \sum_{s'} T(s,a,s') \,\left[ R(s, a, s') + \gamma\, V^*(s')\right]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463"/>
  <p:tag name="PICTUREFILESIZE" val="46393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OliveGreen}{Q^*(s,a) = \sum_{s'} T(s,a,s') \left[ R(s,a,s') + \gamma V^*(s') \right]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431"/>
  <p:tag name="PICTUREFILESIZE" val="4323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V_{k+1}(s) \leftarrow \max_a \sum_{s'} T(s,a,s') \,\left[ R(s, a, s') + \gamma\, V_k(s')\right]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484"/>
  <p:tag name="PICTUREFILESIZE" val="48339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V^*(s) = \max_a \sum_{s'} T(s,a,s') \,\left[ R(s, a, s') + \gamma\, V^*(s')\right]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463"/>
  <p:tag name="PICTUREFILESIZE" val="46393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k(s)  template TPT1  env TPENV1  fore 0  back 16777215  eqnno 2"/>
  <p:tag name="FILENAME" val="TP_tmp"/>
  <p:tag name="ORIGWIDTH" val="22"/>
  <p:tag name="PICTUREFILESIZE" val="267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rickRed}{1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9"/>
  <p:tag name="PICTUREFILESIZE" val="984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{k+1}(s)  template TPT1  env TPENV1  fore 0  back 16777215  eqnno 2"/>
  <p:tag name="FILENAME" val="TP_tmp"/>
  <p:tag name="ORIGWIDTH" val="32"/>
  <p:tag name="PICTUREFILESIZE" val="2981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V^\pi(s) = \sum_{s'} T(s, \pi(s), s') [R(s,\pi(s), s') + \gamma V^\pi(s')]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471"/>
  <p:tag name="PICTUREFILESIZE" val="44003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V_{k+1}^\pi(s) \leftarrow \sum_{s'} T(s, \pi(s), s') [R(s,\pi(s), s') + \gamma V_k^\pi(s')]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494"/>
  <p:tag name="PICTUREFILESIZE" val="47294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V_{0}^\pi(s) = 0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100"/>
  <p:tag name="PICTUREFILESIZE" val="8821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\pi^*(s) =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75"/>
  <p:tag name="PICTUREFILESIZE" val="6258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\argmax_a \sum_{s'} T(s, a ,s') [ R(s,a,s') + \gamma V^*(s')]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401"/>
  <p:tag name="PICTUREFILESIZE" val="41955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\argmax_a Q^*(s, a)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153"/>
  <p:tag name="PICTUREFILESIZE" val="17086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\pi^*(s) =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75"/>
  <p:tag name="PICTUREFILESIZE" val="6258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V_{k+1}(s) \leftarrow \max_a \sum_{s'} T(s,a,s') \,\left[ R(s, a, s') + \gamma\, V_k(s')\right]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484"/>
  <p:tag name="PICTUREFILESIZE" val="48339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V^{\pi_i}_{k+1}(s) \leftarrow \sum_{s'} T(s,\pi_i(s),s') \,\left[ R(s, \pi_i(s), s') + \gamma\, V^{\pi_i}_k(s')\right]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522"/>
  <p:tag name="PICTUREFILESIZE" val="51486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rickRed}{\gamma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12"/>
  <p:tag name="PICTUREFILESIZE" val="1703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\pi_{i+1}(s) = \argmax_a \sum_{s'} T(s, a ,s') \left[ R(s,a,s') + \gamma V^{\pi_i}(s')\right]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518"/>
  <p:tag name="PICTUREFILESIZE" val="51349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rickRed}{\gamma^2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22"/>
  <p:tag name="PICTUREFILESIZE" val="320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def\pref{\succ}&#10;\def\lequiv{\Leftrightarrow}&#10;\begin{document}&#10;$U([r_0,r_1,r_2,\ldots]) = r_0 + r_1 + r_2 + \cdots $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364"/>
  <p:tag name="PICTUREFILESIZE" val="1819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def\pref{\succ}&#10;\def\lequiv{\Leftrightarrow}&#10;\begin{document}&#10;$U([r_0,r_1,r_2,\ldots]) = r_0 + \gamma r_1 + \gamma^2 r_2 \cdots $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374"/>
  <p:tag name="PICTUREFILESIZE" val="21779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U([r_0,\ldots r_{\infty}]) = \sum_{t=0}^{\infty} \gamma^t r_t \leq R_{{\rm max}}/(1-\gamma)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395"/>
  <p:tag name="PICTUREFILESIZE" val="43739"/>
</p:tagLst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4842</TotalTime>
  <Words>3442</Words>
  <Application>Microsoft Office PowerPoint</Application>
  <PresentationFormat>Presentación en pantalla (4:3)</PresentationFormat>
  <Paragraphs>706</Paragraphs>
  <Slides>80</Slides>
  <Notes>27</Notes>
  <HiddenSlides>0</HiddenSlides>
  <MMClips>1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80</vt:i4>
      </vt:variant>
    </vt:vector>
  </HeadingPairs>
  <TitlesOfParts>
    <vt:vector size="81" baseType="lpstr">
      <vt:lpstr>Tema de Office</vt:lpstr>
      <vt:lpstr>Procesos de decision de Markov</vt:lpstr>
      <vt:lpstr>Búsqueda no determinista</vt:lpstr>
      <vt:lpstr>Busqueda no deterministica</vt:lpstr>
      <vt:lpstr>Ejemplo: Mundo Red</vt:lpstr>
      <vt:lpstr>Presentación de PowerPoint</vt:lpstr>
      <vt:lpstr>Acciones en el mundo red</vt:lpstr>
      <vt:lpstr>Proceso de decisión de Markov (MDP)</vt:lpstr>
      <vt:lpstr>Mundo de cuadrícula</vt:lpstr>
      <vt:lpstr>¿Markov?</vt:lpstr>
      <vt:lpstr>Políticas</vt:lpstr>
      <vt:lpstr>Ejemplo de Políticas</vt:lpstr>
      <vt:lpstr>Políticas Optimas</vt:lpstr>
      <vt:lpstr>Ejemplo: Carreras</vt:lpstr>
      <vt:lpstr>Árbol de búsqueda de carreras</vt:lpstr>
      <vt:lpstr>Árboles de búsqueda MDP</vt:lpstr>
      <vt:lpstr>Utilidades de Secuencias</vt:lpstr>
      <vt:lpstr>Descontando</vt:lpstr>
      <vt:lpstr>Descontando</vt:lpstr>
      <vt:lpstr>Descontando: Ejercicio</vt:lpstr>
      <vt:lpstr>Preferencias Estacionarias</vt:lpstr>
      <vt:lpstr>Utilidades Infinitas</vt:lpstr>
      <vt:lpstr>Recapitulación: Definiendo MDPs</vt:lpstr>
      <vt:lpstr>Resolviendo MDPs</vt:lpstr>
      <vt:lpstr>Cantidades Optimas</vt:lpstr>
      <vt:lpstr>Captura de un Demo- Mundo Cuadriculado Valores v</vt:lpstr>
      <vt:lpstr>Captura de un Demo- Mundo Cuadriculado Valores v</vt:lpstr>
      <vt:lpstr>Captura de un Demo- Mundo Cuadriculado Valores v</vt:lpstr>
      <vt:lpstr>Captura de un Demo- Mundo Cuadriculado Valores v</vt:lpstr>
      <vt:lpstr>Captura de un Demo- Mundo Cuadriculado Valores v</vt:lpstr>
      <vt:lpstr>Captura de un Demo- Gridworld Valores Q</vt:lpstr>
      <vt:lpstr>Valores de Estados</vt:lpstr>
      <vt:lpstr>Árbol de búsqueda de carreras</vt:lpstr>
      <vt:lpstr>Árbol de búsqueda de carreras</vt:lpstr>
      <vt:lpstr>Árbol de búsqueda de carreras</vt:lpstr>
      <vt:lpstr>Valores Limitados por el tiempo</vt:lpstr>
      <vt:lpstr>K=0</vt:lpstr>
      <vt:lpstr>K=1</vt:lpstr>
      <vt:lpstr>K=2</vt:lpstr>
      <vt:lpstr>K=3</vt:lpstr>
      <vt:lpstr>K=4</vt:lpstr>
      <vt:lpstr>K=5</vt:lpstr>
      <vt:lpstr>K=6</vt:lpstr>
      <vt:lpstr>K=7</vt:lpstr>
      <vt:lpstr>K=8</vt:lpstr>
      <vt:lpstr>K=100</vt:lpstr>
      <vt:lpstr>Computando Valores de tiempo limitado</vt:lpstr>
      <vt:lpstr>Iteración de Valores</vt:lpstr>
      <vt:lpstr>Iteración de Valores</vt:lpstr>
      <vt:lpstr>Ejemplo : Iteración de Valores</vt:lpstr>
      <vt:lpstr>Ecuaciones Bellman</vt:lpstr>
      <vt:lpstr>Iteración de Valores</vt:lpstr>
      <vt:lpstr>Convergencia*</vt:lpstr>
      <vt:lpstr>Otro método de solución: Políticas</vt:lpstr>
      <vt:lpstr>Política fija</vt:lpstr>
      <vt:lpstr>Política fija</vt:lpstr>
      <vt:lpstr>Evaluación de políticas</vt:lpstr>
      <vt:lpstr>Evaluación de políticas</vt:lpstr>
      <vt:lpstr>Evaluación de políticas</vt:lpstr>
      <vt:lpstr>Extracción de políticas</vt:lpstr>
      <vt:lpstr>Computando acciones de los valores</vt:lpstr>
      <vt:lpstr>Computando acciones de los valores-q</vt:lpstr>
      <vt:lpstr>Problemas con la iteración de valores</vt:lpstr>
      <vt:lpstr>K=1</vt:lpstr>
      <vt:lpstr>K=9</vt:lpstr>
      <vt:lpstr>K=10</vt:lpstr>
      <vt:lpstr>K=11</vt:lpstr>
      <vt:lpstr>K=12</vt:lpstr>
      <vt:lpstr>K=100</vt:lpstr>
      <vt:lpstr>Iteración de políticas</vt:lpstr>
      <vt:lpstr>Iteración de políticas</vt:lpstr>
      <vt:lpstr>Iteración de políticas</vt:lpstr>
      <vt:lpstr>Comparación</vt:lpstr>
      <vt:lpstr>Resumen: Algoritmos para MDPs</vt:lpstr>
      <vt:lpstr>Problema</vt:lpstr>
      <vt:lpstr>Tragamonedas</vt:lpstr>
      <vt:lpstr>Planeación inactiva</vt:lpstr>
      <vt:lpstr>Juguemos!</vt:lpstr>
      <vt:lpstr>Planeación activa</vt:lpstr>
      <vt:lpstr>Juguemos</vt:lpstr>
      <vt:lpstr>¿Que pasó?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Proteco</dc:title>
  <dc:creator>SSnake Snak</dc:creator>
  <cp:lastModifiedBy>NormanBrandon</cp:lastModifiedBy>
  <cp:revision>68</cp:revision>
  <dcterms:created xsi:type="dcterms:W3CDTF">2016-11-11T20:42:00Z</dcterms:created>
  <dcterms:modified xsi:type="dcterms:W3CDTF">2019-06-26T18:13:41Z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3082-10.2.0.5820</vt:lpwstr>
  </property>
</Properties>
</file>